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9"/>
  </p:notesMasterIdLst>
  <p:handoutMasterIdLst>
    <p:handoutMasterId r:id="rId20"/>
  </p:handoutMasterIdLst>
  <p:sldIdLst>
    <p:sldId id="263" r:id="rId5"/>
    <p:sldId id="264" r:id="rId6"/>
    <p:sldId id="277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65" r:id="rId18"/>
  </p:sldIdLst>
  <p:sldSz cx="39014400" cy="21945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91B81F1-E43E-473C-8AA6-BAEDC5087A11}">
          <p14:sldIdLst>
            <p14:sldId id="263"/>
            <p14:sldId id="264"/>
            <p14:sldId id="277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77777"/>
    <a:srgbClr val="FFFFFF"/>
    <a:srgbClr val="414141"/>
    <a:srgbClr val="F2F2F2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94" autoAdjust="0"/>
  </p:normalViewPr>
  <p:slideViewPr>
    <p:cSldViewPr snapToGrid="0">
      <p:cViewPr varScale="1">
        <p:scale>
          <a:sx n="22" d="100"/>
          <a:sy n="22" d="100"/>
        </p:scale>
        <p:origin x="732" y="3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3226" y="8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898F79E-FE56-46C3-9254-A859DF56A1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838634-69AB-4FC0-A09F-B7587A7886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A16FC-37F9-4E4F-ABCD-FD4BF831B888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AFE667-74A7-400A-B6F8-B5C2EDBFE49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85FF3-3C15-49AC-BBA3-F0DF3E3DF38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DF683D-1EA7-4566-9B71-1B7BC8504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469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F4710-6238-42C0-9BFB-F0CCBB777D55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FE9A7B-A542-4849-BA9A-33AE23948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040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A7B-A542-4849-BA9A-33AE23948E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578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A7B-A542-4849-BA9A-33AE23948E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90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A7B-A542-4849-BA9A-33AE23948E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413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E9A7B-A542-4849-BA9A-33AE23948E1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990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ext and Auth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8100DF-8381-4DB3-80B1-3AC9D94C055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23871" y="0"/>
            <a:ext cx="39038272" cy="21945600"/>
          </a:xfrm>
        </p:spPr>
        <p:txBody>
          <a:bodyPr tIns="1188000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Insert Background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3070" y="3591562"/>
            <a:ext cx="31868260" cy="1519520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28000" spc="-2000" dirty="0">
                <a:solidFill>
                  <a:schemeClr val="bg1"/>
                </a:solidFill>
                <a:latin typeface="Avenir Next LT Pro" pitchFamily="50" charset="0"/>
                <a:cs typeface="SpeakPro-Bold" panose="020B0804020101020102" pitchFamily="34" charset="0"/>
              </a:defRPr>
            </a:lvl1pPr>
          </a:lstStyle>
          <a:p>
            <a:pPr lvl="0">
              <a:lnSpc>
                <a:spcPts val="22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279254" y="18864579"/>
            <a:ext cx="6199858" cy="1357746"/>
          </a:xfrm>
        </p:spPr>
        <p:txBody>
          <a:bodyPr anchor="ctr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800">
                <a:solidFill>
                  <a:schemeClr val="bg1"/>
                </a:solidFill>
              </a:defRPr>
            </a:lvl1pPr>
            <a:lvl2pPr marL="822960" indent="0" algn="ctr">
              <a:buNone/>
              <a:defRPr sz="3600"/>
            </a:lvl2pPr>
            <a:lvl3pPr marL="1645920" indent="0" algn="ctr">
              <a:buNone/>
              <a:defRPr sz="3240"/>
            </a:lvl3pPr>
            <a:lvl4pPr marL="2468880" indent="0" algn="ctr">
              <a:buNone/>
              <a:defRPr sz="2880"/>
            </a:lvl4pPr>
            <a:lvl5pPr marL="3291840" indent="0" algn="ctr">
              <a:buNone/>
              <a:defRPr sz="2880"/>
            </a:lvl5pPr>
            <a:lvl6pPr marL="4114800" indent="0" algn="ctr">
              <a:buNone/>
              <a:defRPr sz="2880"/>
            </a:lvl6pPr>
            <a:lvl7pPr marL="4937760" indent="0" algn="ctr">
              <a:buNone/>
              <a:defRPr sz="2880"/>
            </a:lvl7pPr>
            <a:lvl8pPr marL="5760720" indent="0" algn="ctr">
              <a:buNone/>
              <a:defRPr sz="2880"/>
            </a:lvl8pPr>
            <a:lvl9pPr marL="6583680" indent="0" algn="ctr">
              <a:buNone/>
              <a:defRPr sz="2880"/>
            </a:lvl9pPr>
          </a:lstStyle>
          <a:p>
            <a:r>
              <a:rPr lang="en-US" dirty="0"/>
              <a:t>AUTHOR</a:t>
            </a:r>
          </a:p>
          <a:p>
            <a:r>
              <a:rPr lang="en-US" dirty="0"/>
              <a:t>NAME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7F2F90-0784-46D4-A853-9DBCFDA0F4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5364520" y="18354038"/>
            <a:ext cx="5290667" cy="2232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Author Photo</a:t>
            </a:r>
          </a:p>
        </p:txBody>
      </p:sp>
    </p:spTree>
    <p:extLst>
      <p:ext uri="{BB962C8B-B14F-4D97-AF65-F5344CB8AC3E}">
        <p14:creationId xmlns:p14="http://schemas.microsoft.com/office/powerpoint/2010/main" val="1245150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ub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E069D22-E88E-4F4D-B2FE-5E10C3AFAB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681" y="6037979"/>
            <a:ext cx="38903042" cy="11477157"/>
          </a:xfrm>
        </p:spPr>
        <p:txBody>
          <a:bodyPr>
            <a:noAutofit/>
          </a:bodyPr>
          <a:lstStyle>
            <a:lvl1pPr algn="ctr">
              <a:lnSpc>
                <a:spcPts val="27500"/>
              </a:lnSpc>
              <a:defRPr sz="33600" cap="all" spc="-2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Say</a:t>
            </a:r>
            <a:br>
              <a:rPr lang="en-US" dirty="0"/>
            </a:br>
            <a:r>
              <a:rPr lang="en-US" dirty="0"/>
              <a:t>it short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35111" y="17596218"/>
            <a:ext cx="33144178" cy="1357746"/>
          </a:xfr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4800">
                <a:solidFill>
                  <a:schemeClr val="bg1"/>
                </a:solidFill>
              </a:defRPr>
            </a:lvl1pPr>
            <a:lvl2pPr marL="822960" indent="0" algn="ctr">
              <a:buNone/>
              <a:defRPr sz="3600"/>
            </a:lvl2pPr>
            <a:lvl3pPr marL="1645920" indent="0" algn="ctr">
              <a:buNone/>
              <a:defRPr sz="3240"/>
            </a:lvl3pPr>
            <a:lvl4pPr marL="2468880" indent="0" algn="ctr">
              <a:buNone/>
              <a:defRPr sz="2880"/>
            </a:lvl4pPr>
            <a:lvl5pPr marL="3291840" indent="0" algn="ctr">
              <a:buNone/>
              <a:defRPr sz="2880"/>
            </a:lvl5pPr>
            <a:lvl6pPr marL="4114800" indent="0" algn="ctr">
              <a:buNone/>
              <a:defRPr sz="2880"/>
            </a:lvl6pPr>
            <a:lvl7pPr marL="4937760" indent="0" algn="ctr">
              <a:buNone/>
              <a:defRPr sz="2880"/>
            </a:lvl7pPr>
            <a:lvl8pPr marL="5760720" indent="0" algn="ctr">
              <a:buNone/>
              <a:defRPr sz="2880"/>
            </a:lvl8pPr>
            <a:lvl9pPr marL="6583680" indent="0" algn="ctr">
              <a:buNone/>
              <a:defRPr sz="2880"/>
            </a:lvl9pPr>
          </a:lstStyle>
          <a:p>
            <a:r>
              <a:rPr lang="en-US" dirty="0"/>
              <a:t>Subtitle or quote blurb here</a:t>
            </a:r>
          </a:p>
        </p:txBody>
      </p:sp>
    </p:spTree>
    <p:extLst>
      <p:ext uri="{BB962C8B-B14F-4D97-AF65-F5344CB8AC3E}">
        <p14:creationId xmlns:p14="http://schemas.microsoft.com/office/powerpoint/2010/main" val="4184055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Head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F1B6E-98E3-4E20-A2EE-E40C15099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240" y="8910893"/>
            <a:ext cx="33649920" cy="4241802"/>
          </a:xfrm>
        </p:spPr>
        <p:txBody>
          <a:bodyPr>
            <a:normAutofit/>
          </a:bodyPr>
          <a:lstStyle>
            <a:lvl1pPr algn="ctr">
              <a:defRPr sz="8000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9CAA060-B631-4388-97E3-0D962963F6F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887202" y="15810632"/>
            <a:ext cx="15240000" cy="2478087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Place Logo Here</a:t>
            </a:r>
          </a:p>
        </p:txBody>
      </p:sp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DF049B71-3551-4469-8D7E-86A7448A01B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23871" y="0"/>
            <a:ext cx="39038272" cy="21945600"/>
          </a:xfrm>
        </p:spPr>
        <p:txBody>
          <a:bodyPr tIns="1188000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Insert Background Image</a:t>
            </a:r>
          </a:p>
        </p:txBody>
      </p:sp>
    </p:spTree>
    <p:extLst>
      <p:ext uri="{BB962C8B-B14F-4D97-AF65-F5344CB8AC3E}">
        <p14:creationId xmlns:p14="http://schemas.microsoft.com/office/powerpoint/2010/main" val="244734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dverure Outdoors T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2475E-77E0-45F8-BDD3-BACC146A0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21120000">
            <a:off x="2682240" y="10061267"/>
            <a:ext cx="33649920" cy="4241802"/>
          </a:xfrm>
        </p:spPr>
        <p:txBody>
          <a:bodyPr>
            <a:noAutofit/>
          </a:bodyPr>
          <a:lstStyle>
            <a:lvl1pPr algn="ctr">
              <a:defRPr sz="48400" i="1" spc="-2000" baseline="0">
                <a:blipFill dpi="0" rotWithShape="1">
                  <a:blip r:embed="rId2"/>
                  <a:srcRect/>
                  <a:tile tx="0" ty="0" sx="100000" sy="100000" flip="none" algn="b"/>
                </a:blipFill>
              </a:defRPr>
            </a:lvl1pPr>
          </a:lstStyle>
          <a:p>
            <a:r>
              <a:rPr lang="en-US" dirty="0"/>
              <a:t>XXX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66E6CE-CFA2-4C95-972A-1CC107DBA2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03175" y="5162041"/>
            <a:ext cx="30008050" cy="2625725"/>
          </a:xfrm>
        </p:spPr>
        <p:txBody>
          <a:bodyPr>
            <a:normAutofit/>
          </a:bodyPr>
          <a:lstStyle>
            <a:lvl1pPr marL="0" indent="0" algn="ctr">
              <a:buNone/>
              <a:defRPr sz="16600"/>
            </a:lvl1pPr>
            <a:lvl2pPr marL="822960" indent="0" algn="ctr">
              <a:buNone/>
              <a:defRPr/>
            </a:lvl2pPr>
            <a:lvl3pPr marL="1645920" indent="0" algn="ctr">
              <a:buNone/>
              <a:defRPr/>
            </a:lvl3pPr>
            <a:lvl4pPr marL="2468880" indent="0" algn="ctr">
              <a:buNone/>
              <a:defRPr/>
            </a:lvl4pPr>
            <a:lvl5pPr marL="3291840" indent="0" algn="ctr">
              <a:buNone/>
              <a:defRPr/>
            </a:lvl5pPr>
          </a:lstStyle>
          <a:p>
            <a:pPr lvl="0"/>
            <a:r>
              <a:rPr lang="en-US" dirty="0"/>
              <a:t>JUST SAY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EA3496-E213-4F10-BBF5-F2B670F1D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74777" y="900001"/>
            <a:ext cx="34664851" cy="6813755"/>
          </a:xfrm>
          <a:custGeom>
            <a:avLst/>
            <a:gdLst>
              <a:gd name="connsiteX0" fmla="*/ 0 w 14624234"/>
              <a:gd name="connsiteY0" fmla="*/ 0 h 19379381"/>
              <a:gd name="connsiteX1" fmla="*/ 14624234 w 14624234"/>
              <a:gd name="connsiteY1" fmla="*/ 0 h 19379381"/>
              <a:gd name="connsiteX2" fmla="*/ 14624234 w 14624234"/>
              <a:gd name="connsiteY2" fmla="*/ 19379381 h 19379381"/>
              <a:gd name="connsiteX3" fmla="*/ 0 w 14624234"/>
              <a:gd name="connsiteY3" fmla="*/ 19379381 h 19379381"/>
              <a:gd name="connsiteX4" fmla="*/ 0 w 14624234"/>
              <a:gd name="connsiteY4" fmla="*/ 0 h 19379381"/>
              <a:gd name="connsiteX0" fmla="*/ 0 w 14624234"/>
              <a:gd name="connsiteY0" fmla="*/ 0 h 19379381"/>
              <a:gd name="connsiteX1" fmla="*/ 14624234 w 14624234"/>
              <a:gd name="connsiteY1" fmla="*/ 0 h 19379381"/>
              <a:gd name="connsiteX2" fmla="*/ 14624234 w 14624234"/>
              <a:gd name="connsiteY2" fmla="*/ 19379381 h 19379381"/>
              <a:gd name="connsiteX3" fmla="*/ 9524374 w 14624234"/>
              <a:gd name="connsiteY3" fmla="*/ 19379381 h 19379381"/>
              <a:gd name="connsiteX4" fmla="*/ 0 w 14624234"/>
              <a:gd name="connsiteY4" fmla="*/ 19379381 h 19379381"/>
              <a:gd name="connsiteX5" fmla="*/ 0 w 14624234"/>
              <a:gd name="connsiteY5" fmla="*/ 0 h 19379381"/>
              <a:gd name="connsiteX0" fmla="*/ 9524374 w 14624234"/>
              <a:gd name="connsiteY0" fmla="*/ 19379381 h 19470821"/>
              <a:gd name="connsiteX1" fmla="*/ 0 w 14624234"/>
              <a:gd name="connsiteY1" fmla="*/ 19379381 h 19470821"/>
              <a:gd name="connsiteX2" fmla="*/ 0 w 14624234"/>
              <a:gd name="connsiteY2" fmla="*/ 0 h 19470821"/>
              <a:gd name="connsiteX3" fmla="*/ 14624234 w 14624234"/>
              <a:gd name="connsiteY3" fmla="*/ 0 h 19470821"/>
              <a:gd name="connsiteX4" fmla="*/ 14624234 w 14624234"/>
              <a:gd name="connsiteY4" fmla="*/ 19379381 h 19470821"/>
              <a:gd name="connsiteX5" fmla="*/ 9615814 w 14624234"/>
              <a:gd name="connsiteY5" fmla="*/ 19470821 h 19470821"/>
              <a:gd name="connsiteX0" fmla="*/ 9524374 w 14624234"/>
              <a:gd name="connsiteY0" fmla="*/ 19379381 h 19379381"/>
              <a:gd name="connsiteX1" fmla="*/ 0 w 14624234"/>
              <a:gd name="connsiteY1" fmla="*/ 19379381 h 19379381"/>
              <a:gd name="connsiteX2" fmla="*/ 0 w 14624234"/>
              <a:gd name="connsiteY2" fmla="*/ 0 h 19379381"/>
              <a:gd name="connsiteX3" fmla="*/ 14624234 w 14624234"/>
              <a:gd name="connsiteY3" fmla="*/ 0 h 19379381"/>
              <a:gd name="connsiteX4" fmla="*/ 14624234 w 14624234"/>
              <a:gd name="connsiteY4" fmla="*/ 19379381 h 19379381"/>
              <a:gd name="connsiteX0" fmla="*/ 0 w 14624234"/>
              <a:gd name="connsiteY0" fmla="*/ 19379381 h 19379381"/>
              <a:gd name="connsiteX1" fmla="*/ 0 w 14624234"/>
              <a:gd name="connsiteY1" fmla="*/ 0 h 19379381"/>
              <a:gd name="connsiteX2" fmla="*/ 14624234 w 14624234"/>
              <a:gd name="connsiteY2" fmla="*/ 0 h 19379381"/>
              <a:gd name="connsiteX3" fmla="*/ 14624234 w 14624234"/>
              <a:gd name="connsiteY3" fmla="*/ 19379381 h 19379381"/>
              <a:gd name="connsiteX0" fmla="*/ 29497 w 14624234"/>
              <a:gd name="connsiteY0" fmla="*/ 24516084 h 24516084"/>
              <a:gd name="connsiteX1" fmla="*/ 0 w 14624234"/>
              <a:gd name="connsiteY1" fmla="*/ 0 h 24516084"/>
              <a:gd name="connsiteX2" fmla="*/ 14624234 w 14624234"/>
              <a:gd name="connsiteY2" fmla="*/ 0 h 24516084"/>
              <a:gd name="connsiteX3" fmla="*/ 14624234 w 14624234"/>
              <a:gd name="connsiteY3" fmla="*/ 19379381 h 24516084"/>
              <a:gd name="connsiteX0" fmla="*/ 58994 w 14624234"/>
              <a:gd name="connsiteY0" fmla="*/ 24204769 h 24204769"/>
              <a:gd name="connsiteX1" fmla="*/ 0 w 14624234"/>
              <a:gd name="connsiteY1" fmla="*/ 0 h 24204769"/>
              <a:gd name="connsiteX2" fmla="*/ 14624234 w 14624234"/>
              <a:gd name="connsiteY2" fmla="*/ 0 h 24204769"/>
              <a:gd name="connsiteX3" fmla="*/ 14624234 w 14624234"/>
              <a:gd name="connsiteY3" fmla="*/ 19379381 h 24204769"/>
              <a:gd name="connsiteX0" fmla="*/ 29497 w 14624234"/>
              <a:gd name="connsiteY0" fmla="*/ 24282598 h 24282598"/>
              <a:gd name="connsiteX1" fmla="*/ 0 w 14624234"/>
              <a:gd name="connsiteY1" fmla="*/ 0 h 24282598"/>
              <a:gd name="connsiteX2" fmla="*/ 14624234 w 14624234"/>
              <a:gd name="connsiteY2" fmla="*/ 0 h 24282598"/>
              <a:gd name="connsiteX3" fmla="*/ 14624234 w 14624234"/>
              <a:gd name="connsiteY3" fmla="*/ 19379381 h 24282598"/>
              <a:gd name="connsiteX0" fmla="*/ 117987 w 14624234"/>
              <a:gd name="connsiteY0" fmla="*/ 24282598 h 24282598"/>
              <a:gd name="connsiteX1" fmla="*/ 0 w 14624234"/>
              <a:gd name="connsiteY1" fmla="*/ 0 h 24282598"/>
              <a:gd name="connsiteX2" fmla="*/ 14624234 w 14624234"/>
              <a:gd name="connsiteY2" fmla="*/ 0 h 24282598"/>
              <a:gd name="connsiteX3" fmla="*/ 14624234 w 14624234"/>
              <a:gd name="connsiteY3" fmla="*/ 19379381 h 24282598"/>
              <a:gd name="connsiteX0" fmla="*/ 88491 w 14624234"/>
              <a:gd name="connsiteY0" fmla="*/ 24126939 h 24126939"/>
              <a:gd name="connsiteX1" fmla="*/ 0 w 14624234"/>
              <a:gd name="connsiteY1" fmla="*/ 0 h 24126939"/>
              <a:gd name="connsiteX2" fmla="*/ 14624234 w 14624234"/>
              <a:gd name="connsiteY2" fmla="*/ 0 h 24126939"/>
              <a:gd name="connsiteX3" fmla="*/ 14624234 w 14624234"/>
              <a:gd name="connsiteY3" fmla="*/ 19379381 h 24126939"/>
              <a:gd name="connsiteX0" fmla="*/ 29497 w 14624234"/>
              <a:gd name="connsiteY0" fmla="*/ 24049110 h 24049110"/>
              <a:gd name="connsiteX1" fmla="*/ 0 w 14624234"/>
              <a:gd name="connsiteY1" fmla="*/ 0 h 24049110"/>
              <a:gd name="connsiteX2" fmla="*/ 14624234 w 14624234"/>
              <a:gd name="connsiteY2" fmla="*/ 0 h 24049110"/>
              <a:gd name="connsiteX3" fmla="*/ 14624234 w 14624234"/>
              <a:gd name="connsiteY3" fmla="*/ 19379381 h 2404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24234" h="24049110">
                <a:moveTo>
                  <a:pt x="29497" y="24049110"/>
                </a:moveTo>
                <a:cubicBezTo>
                  <a:pt x="19665" y="15877082"/>
                  <a:pt x="9832" y="8172028"/>
                  <a:pt x="0" y="0"/>
                </a:cubicBezTo>
                <a:lnTo>
                  <a:pt x="14624234" y="0"/>
                </a:lnTo>
                <a:lnTo>
                  <a:pt x="14624234" y="19379381"/>
                </a:lnTo>
              </a:path>
            </a:pathLst>
          </a:custGeom>
          <a:noFill/>
          <a:ln cmpd="sng">
            <a:solidFill>
              <a:schemeClr val="tx1"/>
            </a:solidFill>
            <a:prstDash val="solid"/>
            <a:headEnd type="oval" w="lg" len="lg"/>
            <a:tailEnd type="oval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29497 w 14624234"/>
                      <a:gd name="connsiteY0" fmla="*/ 6813754 h 6813755"/>
                      <a:gd name="connsiteX1" fmla="*/ 0 w 14624234"/>
                      <a:gd name="connsiteY1" fmla="*/ 0 h 6813755"/>
                      <a:gd name="connsiteX2" fmla="*/ 14624234 w 14624234"/>
                      <a:gd name="connsiteY2" fmla="*/ 0 h 6813755"/>
                      <a:gd name="connsiteX3" fmla="*/ 14624234 w 14624234"/>
                      <a:gd name="connsiteY3" fmla="*/ 5490696 h 68137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624234" h="6813755" extrusionOk="0">
                        <a:moveTo>
                          <a:pt x="29497" y="6813754"/>
                        </a:moveTo>
                        <a:cubicBezTo>
                          <a:pt x="-211461" y="4355837"/>
                          <a:pt x="-138908" y="2371178"/>
                          <a:pt x="0" y="0"/>
                        </a:cubicBezTo>
                        <a:cubicBezTo>
                          <a:pt x="6724887" y="132882"/>
                          <a:pt x="8392714" y="-84951"/>
                          <a:pt x="14624234" y="0"/>
                        </a:cubicBezTo>
                        <a:cubicBezTo>
                          <a:pt x="14758834" y="2164756"/>
                          <a:pt x="14467038" y="4454096"/>
                          <a:pt x="14624234" y="5490696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5981FCBE-3040-46B0-8CB0-3F4986477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2174777" y="15270284"/>
            <a:ext cx="34664851" cy="5722374"/>
          </a:xfrm>
          <a:custGeom>
            <a:avLst/>
            <a:gdLst>
              <a:gd name="connsiteX0" fmla="*/ 0 w 14624234"/>
              <a:gd name="connsiteY0" fmla="*/ 0 h 19379381"/>
              <a:gd name="connsiteX1" fmla="*/ 14624234 w 14624234"/>
              <a:gd name="connsiteY1" fmla="*/ 0 h 19379381"/>
              <a:gd name="connsiteX2" fmla="*/ 14624234 w 14624234"/>
              <a:gd name="connsiteY2" fmla="*/ 19379381 h 19379381"/>
              <a:gd name="connsiteX3" fmla="*/ 0 w 14624234"/>
              <a:gd name="connsiteY3" fmla="*/ 19379381 h 19379381"/>
              <a:gd name="connsiteX4" fmla="*/ 0 w 14624234"/>
              <a:gd name="connsiteY4" fmla="*/ 0 h 19379381"/>
              <a:gd name="connsiteX0" fmla="*/ 0 w 14624234"/>
              <a:gd name="connsiteY0" fmla="*/ 0 h 19379381"/>
              <a:gd name="connsiteX1" fmla="*/ 14624234 w 14624234"/>
              <a:gd name="connsiteY1" fmla="*/ 0 h 19379381"/>
              <a:gd name="connsiteX2" fmla="*/ 14624234 w 14624234"/>
              <a:gd name="connsiteY2" fmla="*/ 19379381 h 19379381"/>
              <a:gd name="connsiteX3" fmla="*/ 9524374 w 14624234"/>
              <a:gd name="connsiteY3" fmla="*/ 19379381 h 19379381"/>
              <a:gd name="connsiteX4" fmla="*/ 0 w 14624234"/>
              <a:gd name="connsiteY4" fmla="*/ 19379381 h 19379381"/>
              <a:gd name="connsiteX5" fmla="*/ 0 w 14624234"/>
              <a:gd name="connsiteY5" fmla="*/ 0 h 19379381"/>
              <a:gd name="connsiteX0" fmla="*/ 9524374 w 14624234"/>
              <a:gd name="connsiteY0" fmla="*/ 19379381 h 19470821"/>
              <a:gd name="connsiteX1" fmla="*/ 0 w 14624234"/>
              <a:gd name="connsiteY1" fmla="*/ 19379381 h 19470821"/>
              <a:gd name="connsiteX2" fmla="*/ 0 w 14624234"/>
              <a:gd name="connsiteY2" fmla="*/ 0 h 19470821"/>
              <a:gd name="connsiteX3" fmla="*/ 14624234 w 14624234"/>
              <a:gd name="connsiteY3" fmla="*/ 0 h 19470821"/>
              <a:gd name="connsiteX4" fmla="*/ 14624234 w 14624234"/>
              <a:gd name="connsiteY4" fmla="*/ 19379381 h 19470821"/>
              <a:gd name="connsiteX5" fmla="*/ 9615814 w 14624234"/>
              <a:gd name="connsiteY5" fmla="*/ 19470821 h 19470821"/>
              <a:gd name="connsiteX0" fmla="*/ 9524374 w 14624234"/>
              <a:gd name="connsiteY0" fmla="*/ 19379381 h 19379381"/>
              <a:gd name="connsiteX1" fmla="*/ 0 w 14624234"/>
              <a:gd name="connsiteY1" fmla="*/ 19379381 h 19379381"/>
              <a:gd name="connsiteX2" fmla="*/ 0 w 14624234"/>
              <a:gd name="connsiteY2" fmla="*/ 0 h 19379381"/>
              <a:gd name="connsiteX3" fmla="*/ 14624234 w 14624234"/>
              <a:gd name="connsiteY3" fmla="*/ 0 h 19379381"/>
              <a:gd name="connsiteX4" fmla="*/ 14624234 w 14624234"/>
              <a:gd name="connsiteY4" fmla="*/ 19379381 h 19379381"/>
              <a:gd name="connsiteX0" fmla="*/ 0 w 14624234"/>
              <a:gd name="connsiteY0" fmla="*/ 19379381 h 19379381"/>
              <a:gd name="connsiteX1" fmla="*/ 0 w 14624234"/>
              <a:gd name="connsiteY1" fmla="*/ 0 h 19379381"/>
              <a:gd name="connsiteX2" fmla="*/ 14624234 w 14624234"/>
              <a:gd name="connsiteY2" fmla="*/ 0 h 19379381"/>
              <a:gd name="connsiteX3" fmla="*/ 14624234 w 14624234"/>
              <a:gd name="connsiteY3" fmla="*/ 19379381 h 19379381"/>
              <a:gd name="connsiteX0" fmla="*/ 29497 w 14624234"/>
              <a:gd name="connsiteY0" fmla="*/ 24516084 h 24516084"/>
              <a:gd name="connsiteX1" fmla="*/ 0 w 14624234"/>
              <a:gd name="connsiteY1" fmla="*/ 0 h 24516084"/>
              <a:gd name="connsiteX2" fmla="*/ 14624234 w 14624234"/>
              <a:gd name="connsiteY2" fmla="*/ 0 h 24516084"/>
              <a:gd name="connsiteX3" fmla="*/ 14624234 w 14624234"/>
              <a:gd name="connsiteY3" fmla="*/ 19379381 h 24516084"/>
              <a:gd name="connsiteX0" fmla="*/ 58994 w 14624234"/>
              <a:gd name="connsiteY0" fmla="*/ 24204769 h 24204769"/>
              <a:gd name="connsiteX1" fmla="*/ 0 w 14624234"/>
              <a:gd name="connsiteY1" fmla="*/ 0 h 24204769"/>
              <a:gd name="connsiteX2" fmla="*/ 14624234 w 14624234"/>
              <a:gd name="connsiteY2" fmla="*/ 0 h 24204769"/>
              <a:gd name="connsiteX3" fmla="*/ 14624234 w 14624234"/>
              <a:gd name="connsiteY3" fmla="*/ 19379381 h 24204769"/>
              <a:gd name="connsiteX0" fmla="*/ 29497 w 14624234"/>
              <a:gd name="connsiteY0" fmla="*/ 24282598 h 24282598"/>
              <a:gd name="connsiteX1" fmla="*/ 0 w 14624234"/>
              <a:gd name="connsiteY1" fmla="*/ 0 h 24282598"/>
              <a:gd name="connsiteX2" fmla="*/ 14624234 w 14624234"/>
              <a:gd name="connsiteY2" fmla="*/ 0 h 24282598"/>
              <a:gd name="connsiteX3" fmla="*/ 14624234 w 14624234"/>
              <a:gd name="connsiteY3" fmla="*/ 19379381 h 24282598"/>
              <a:gd name="connsiteX0" fmla="*/ 117987 w 14624234"/>
              <a:gd name="connsiteY0" fmla="*/ 24282598 h 24282598"/>
              <a:gd name="connsiteX1" fmla="*/ 0 w 14624234"/>
              <a:gd name="connsiteY1" fmla="*/ 0 h 24282598"/>
              <a:gd name="connsiteX2" fmla="*/ 14624234 w 14624234"/>
              <a:gd name="connsiteY2" fmla="*/ 0 h 24282598"/>
              <a:gd name="connsiteX3" fmla="*/ 14624234 w 14624234"/>
              <a:gd name="connsiteY3" fmla="*/ 19379381 h 24282598"/>
              <a:gd name="connsiteX0" fmla="*/ 88491 w 14624234"/>
              <a:gd name="connsiteY0" fmla="*/ 24126939 h 24126939"/>
              <a:gd name="connsiteX1" fmla="*/ 0 w 14624234"/>
              <a:gd name="connsiteY1" fmla="*/ 0 h 24126939"/>
              <a:gd name="connsiteX2" fmla="*/ 14624234 w 14624234"/>
              <a:gd name="connsiteY2" fmla="*/ 0 h 24126939"/>
              <a:gd name="connsiteX3" fmla="*/ 14624234 w 14624234"/>
              <a:gd name="connsiteY3" fmla="*/ 19379381 h 24126939"/>
              <a:gd name="connsiteX0" fmla="*/ 29497 w 14624234"/>
              <a:gd name="connsiteY0" fmla="*/ 24049110 h 24049110"/>
              <a:gd name="connsiteX1" fmla="*/ 0 w 14624234"/>
              <a:gd name="connsiteY1" fmla="*/ 0 h 24049110"/>
              <a:gd name="connsiteX2" fmla="*/ 14624234 w 14624234"/>
              <a:gd name="connsiteY2" fmla="*/ 0 h 24049110"/>
              <a:gd name="connsiteX3" fmla="*/ 14624234 w 14624234"/>
              <a:gd name="connsiteY3" fmla="*/ 19379381 h 2404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24234" h="24049110">
                <a:moveTo>
                  <a:pt x="29497" y="24049110"/>
                </a:moveTo>
                <a:cubicBezTo>
                  <a:pt x="19665" y="15877082"/>
                  <a:pt x="9832" y="8172028"/>
                  <a:pt x="0" y="0"/>
                </a:cubicBezTo>
                <a:lnTo>
                  <a:pt x="14624234" y="0"/>
                </a:lnTo>
                <a:lnTo>
                  <a:pt x="14624234" y="19379381"/>
                </a:lnTo>
              </a:path>
            </a:pathLst>
          </a:custGeom>
          <a:noFill/>
          <a:ln cmpd="sng">
            <a:solidFill>
              <a:schemeClr val="tx1"/>
            </a:solidFill>
            <a:prstDash val="solid"/>
            <a:headEnd type="oval" w="lg" len="lg"/>
            <a:tailEnd type="oval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29497 w 14624234"/>
                      <a:gd name="connsiteY0" fmla="*/ 5722374 h 5722374"/>
                      <a:gd name="connsiteX1" fmla="*/ 0 w 14624234"/>
                      <a:gd name="connsiteY1" fmla="*/ 0 h 5722374"/>
                      <a:gd name="connsiteX2" fmla="*/ 877454 w 14624234"/>
                      <a:gd name="connsiteY2" fmla="*/ 0 h 5722374"/>
                      <a:gd name="connsiteX3" fmla="*/ 1316181 w 14624234"/>
                      <a:gd name="connsiteY3" fmla="*/ 0 h 5722374"/>
                      <a:gd name="connsiteX4" fmla="*/ 1608666 w 14624234"/>
                      <a:gd name="connsiteY4" fmla="*/ 0 h 5722374"/>
                      <a:gd name="connsiteX5" fmla="*/ 2339877 w 14624234"/>
                      <a:gd name="connsiteY5" fmla="*/ 0 h 5722374"/>
                      <a:gd name="connsiteX6" fmla="*/ 2778604 w 14624234"/>
                      <a:gd name="connsiteY6" fmla="*/ 0 h 5722374"/>
                      <a:gd name="connsiteX7" fmla="*/ 3656059 w 14624234"/>
                      <a:gd name="connsiteY7" fmla="*/ 0 h 5722374"/>
                      <a:gd name="connsiteX8" fmla="*/ 3948543 w 14624234"/>
                      <a:gd name="connsiteY8" fmla="*/ 0 h 5722374"/>
                      <a:gd name="connsiteX9" fmla="*/ 4825997 w 14624234"/>
                      <a:gd name="connsiteY9" fmla="*/ 0 h 5722374"/>
                      <a:gd name="connsiteX10" fmla="*/ 4972240 w 14624234"/>
                      <a:gd name="connsiteY10" fmla="*/ 0 h 5722374"/>
                      <a:gd name="connsiteX11" fmla="*/ 5557209 w 14624234"/>
                      <a:gd name="connsiteY11" fmla="*/ 0 h 5722374"/>
                      <a:gd name="connsiteX12" fmla="*/ 6142178 w 14624234"/>
                      <a:gd name="connsiteY12" fmla="*/ 0 h 5722374"/>
                      <a:gd name="connsiteX13" fmla="*/ 6580905 w 14624234"/>
                      <a:gd name="connsiteY13" fmla="*/ 0 h 5722374"/>
                      <a:gd name="connsiteX14" fmla="*/ 7458359 w 14624234"/>
                      <a:gd name="connsiteY14" fmla="*/ 0 h 5722374"/>
                      <a:gd name="connsiteX15" fmla="*/ 8335813 w 14624234"/>
                      <a:gd name="connsiteY15" fmla="*/ 0 h 5722374"/>
                      <a:gd name="connsiteX16" fmla="*/ 8628298 w 14624234"/>
                      <a:gd name="connsiteY16" fmla="*/ 0 h 5722374"/>
                      <a:gd name="connsiteX17" fmla="*/ 9213267 w 14624234"/>
                      <a:gd name="connsiteY17" fmla="*/ 0 h 5722374"/>
                      <a:gd name="connsiteX18" fmla="*/ 10090721 w 14624234"/>
                      <a:gd name="connsiteY18" fmla="*/ 0 h 5722374"/>
                      <a:gd name="connsiteX19" fmla="*/ 10675691 w 14624234"/>
                      <a:gd name="connsiteY19" fmla="*/ 0 h 5722374"/>
                      <a:gd name="connsiteX20" fmla="*/ 10821933 w 14624234"/>
                      <a:gd name="connsiteY20" fmla="*/ 0 h 5722374"/>
                      <a:gd name="connsiteX21" fmla="*/ 11114418 w 14624234"/>
                      <a:gd name="connsiteY21" fmla="*/ 0 h 5722374"/>
                      <a:gd name="connsiteX22" fmla="*/ 11991872 w 14624234"/>
                      <a:gd name="connsiteY22" fmla="*/ 0 h 5722374"/>
                      <a:gd name="connsiteX23" fmla="*/ 12576841 w 14624234"/>
                      <a:gd name="connsiteY23" fmla="*/ 0 h 5722374"/>
                      <a:gd name="connsiteX24" fmla="*/ 12869326 w 14624234"/>
                      <a:gd name="connsiteY24" fmla="*/ 0 h 5722374"/>
                      <a:gd name="connsiteX25" fmla="*/ 13454295 w 14624234"/>
                      <a:gd name="connsiteY25" fmla="*/ 0 h 5722374"/>
                      <a:gd name="connsiteX26" fmla="*/ 13600538 w 14624234"/>
                      <a:gd name="connsiteY26" fmla="*/ 0 h 5722374"/>
                      <a:gd name="connsiteX27" fmla="*/ 13746780 w 14624234"/>
                      <a:gd name="connsiteY27" fmla="*/ 0 h 5722374"/>
                      <a:gd name="connsiteX28" fmla="*/ 14624234 w 14624234"/>
                      <a:gd name="connsiteY28" fmla="*/ 0 h 5722374"/>
                      <a:gd name="connsiteX29" fmla="*/ 14624234 w 14624234"/>
                      <a:gd name="connsiteY29" fmla="*/ 484179 h 5722374"/>
                      <a:gd name="connsiteX30" fmla="*/ 14624234 w 14624234"/>
                      <a:gd name="connsiteY30" fmla="*/ 1152808 h 5722374"/>
                      <a:gd name="connsiteX31" fmla="*/ 14624234 w 14624234"/>
                      <a:gd name="connsiteY31" fmla="*/ 1683100 h 5722374"/>
                      <a:gd name="connsiteX32" fmla="*/ 14624234 w 14624234"/>
                      <a:gd name="connsiteY32" fmla="*/ 2121167 h 5722374"/>
                      <a:gd name="connsiteX33" fmla="*/ 14624234 w 14624234"/>
                      <a:gd name="connsiteY33" fmla="*/ 2743684 h 5722374"/>
                      <a:gd name="connsiteX34" fmla="*/ 14624234 w 14624234"/>
                      <a:gd name="connsiteY34" fmla="*/ 3227863 h 5722374"/>
                      <a:gd name="connsiteX35" fmla="*/ 14624234 w 14624234"/>
                      <a:gd name="connsiteY35" fmla="*/ 3850380 h 5722374"/>
                      <a:gd name="connsiteX36" fmla="*/ 14624234 w 14624234"/>
                      <a:gd name="connsiteY36" fmla="*/ 4611233 h 57223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14624234" h="5722374" extrusionOk="0">
                        <a:moveTo>
                          <a:pt x="29497" y="5722374"/>
                        </a:moveTo>
                        <a:cubicBezTo>
                          <a:pt x="-25613" y="3749948"/>
                          <a:pt x="-82653" y="1979207"/>
                          <a:pt x="0" y="0"/>
                        </a:cubicBezTo>
                        <a:cubicBezTo>
                          <a:pt x="344678" y="-88649"/>
                          <a:pt x="628325" y="3112"/>
                          <a:pt x="877454" y="0"/>
                        </a:cubicBezTo>
                        <a:cubicBezTo>
                          <a:pt x="1126583" y="-3112"/>
                          <a:pt x="1205792" y="2903"/>
                          <a:pt x="1316181" y="0"/>
                        </a:cubicBezTo>
                        <a:cubicBezTo>
                          <a:pt x="1426570" y="-2903"/>
                          <a:pt x="1534910" y="24157"/>
                          <a:pt x="1608666" y="0"/>
                        </a:cubicBezTo>
                        <a:cubicBezTo>
                          <a:pt x="1682422" y="-24157"/>
                          <a:pt x="2051156" y="67203"/>
                          <a:pt x="2339877" y="0"/>
                        </a:cubicBezTo>
                        <a:cubicBezTo>
                          <a:pt x="2628598" y="-67203"/>
                          <a:pt x="2642409" y="17599"/>
                          <a:pt x="2778604" y="0"/>
                        </a:cubicBezTo>
                        <a:cubicBezTo>
                          <a:pt x="2914799" y="-17599"/>
                          <a:pt x="3433134" y="98560"/>
                          <a:pt x="3656059" y="0"/>
                        </a:cubicBezTo>
                        <a:cubicBezTo>
                          <a:pt x="3878985" y="-98560"/>
                          <a:pt x="3876143" y="10124"/>
                          <a:pt x="3948543" y="0"/>
                        </a:cubicBezTo>
                        <a:cubicBezTo>
                          <a:pt x="4020943" y="-10124"/>
                          <a:pt x="4562759" y="16329"/>
                          <a:pt x="4825997" y="0"/>
                        </a:cubicBezTo>
                        <a:cubicBezTo>
                          <a:pt x="5089235" y="-16329"/>
                          <a:pt x="4916473" y="13049"/>
                          <a:pt x="4972240" y="0"/>
                        </a:cubicBezTo>
                        <a:cubicBezTo>
                          <a:pt x="5028007" y="-13049"/>
                          <a:pt x="5272849" y="63851"/>
                          <a:pt x="5557209" y="0"/>
                        </a:cubicBezTo>
                        <a:cubicBezTo>
                          <a:pt x="5841569" y="-63851"/>
                          <a:pt x="5851307" y="36950"/>
                          <a:pt x="6142178" y="0"/>
                        </a:cubicBezTo>
                        <a:cubicBezTo>
                          <a:pt x="6433049" y="-36950"/>
                          <a:pt x="6386081" y="49339"/>
                          <a:pt x="6580905" y="0"/>
                        </a:cubicBezTo>
                        <a:cubicBezTo>
                          <a:pt x="6775729" y="-49339"/>
                          <a:pt x="7060075" y="85336"/>
                          <a:pt x="7458359" y="0"/>
                        </a:cubicBezTo>
                        <a:cubicBezTo>
                          <a:pt x="7856643" y="-85336"/>
                          <a:pt x="8141529" y="32714"/>
                          <a:pt x="8335813" y="0"/>
                        </a:cubicBezTo>
                        <a:cubicBezTo>
                          <a:pt x="8530097" y="-32714"/>
                          <a:pt x="8487693" y="19975"/>
                          <a:pt x="8628298" y="0"/>
                        </a:cubicBezTo>
                        <a:cubicBezTo>
                          <a:pt x="8768904" y="-19975"/>
                          <a:pt x="8940172" y="3618"/>
                          <a:pt x="9213267" y="0"/>
                        </a:cubicBezTo>
                        <a:cubicBezTo>
                          <a:pt x="9486362" y="-3618"/>
                          <a:pt x="9695741" y="8521"/>
                          <a:pt x="10090721" y="0"/>
                        </a:cubicBezTo>
                        <a:cubicBezTo>
                          <a:pt x="10485701" y="-8521"/>
                          <a:pt x="10405946" y="21157"/>
                          <a:pt x="10675691" y="0"/>
                        </a:cubicBezTo>
                        <a:cubicBezTo>
                          <a:pt x="10945436" y="-21157"/>
                          <a:pt x="10772314" y="13274"/>
                          <a:pt x="10821933" y="0"/>
                        </a:cubicBezTo>
                        <a:cubicBezTo>
                          <a:pt x="10871552" y="-13274"/>
                          <a:pt x="11014631" y="9863"/>
                          <a:pt x="11114418" y="0"/>
                        </a:cubicBezTo>
                        <a:cubicBezTo>
                          <a:pt x="11214205" y="-9863"/>
                          <a:pt x="11702001" y="14396"/>
                          <a:pt x="11991872" y="0"/>
                        </a:cubicBezTo>
                        <a:cubicBezTo>
                          <a:pt x="12281743" y="-14396"/>
                          <a:pt x="12353367" y="69234"/>
                          <a:pt x="12576841" y="0"/>
                        </a:cubicBezTo>
                        <a:cubicBezTo>
                          <a:pt x="12800315" y="-69234"/>
                          <a:pt x="12744972" y="13694"/>
                          <a:pt x="12869326" y="0"/>
                        </a:cubicBezTo>
                        <a:cubicBezTo>
                          <a:pt x="12993680" y="-13694"/>
                          <a:pt x="13290188" y="18413"/>
                          <a:pt x="13454295" y="0"/>
                        </a:cubicBezTo>
                        <a:cubicBezTo>
                          <a:pt x="13618402" y="-18413"/>
                          <a:pt x="13543809" y="14355"/>
                          <a:pt x="13600538" y="0"/>
                        </a:cubicBezTo>
                        <a:cubicBezTo>
                          <a:pt x="13657267" y="-14355"/>
                          <a:pt x="13699486" y="10051"/>
                          <a:pt x="13746780" y="0"/>
                        </a:cubicBezTo>
                        <a:cubicBezTo>
                          <a:pt x="13794074" y="-10051"/>
                          <a:pt x="14277864" y="10076"/>
                          <a:pt x="14624234" y="0"/>
                        </a:cubicBezTo>
                        <a:cubicBezTo>
                          <a:pt x="14630181" y="144351"/>
                          <a:pt x="14596793" y="259996"/>
                          <a:pt x="14624234" y="484179"/>
                        </a:cubicBezTo>
                        <a:cubicBezTo>
                          <a:pt x="14651675" y="708362"/>
                          <a:pt x="14619791" y="965660"/>
                          <a:pt x="14624234" y="1152808"/>
                        </a:cubicBezTo>
                        <a:cubicBezTo>
                          <a:pt x="14628677" y="1339956"/>
                          <a:pt x="14582671" y="1569605"/>
                          <a:pt x="14624234" y="1683100"/>
                        </a:cubicBezTo>
                        <a:cubicBezTo>
                          <a:pt x="14665797" y="1796595"/>
                          <a:pt x="14579865" y="1913489"/>
                          <a:pt x="14624234" y="2121167"/>
                        </a:cubicBezTo>
                        <a:cubicBezTo>
                          <a:pt x="14668603" y="2328845"/>
                          <a:pt x="14565189" y="2594752"/>
                          <a:pt x="14624234" y="2743684"/>
                        </a:cubicBezTo>
                        <a:cubicBezTo>
                          <a:pt x="14683279" y="2892616"/>
                          <a:pt x="14620223" y="3096766"/>
                          <a:pt x="14624234" y="3227863"/>
                        </a:cubicBezTo>
                        <a:cubicBezTo>
                          <a:pt x="14628245" y="3358960"/>
                          <a:pt x="14567317" y="3624330"/>
                          <a:pt x="14624234" y="3850380"/>
                        </a:cubicBezTo>
                        <a:cubicBezTo>
                          <a:pt x="14681151" y="4076430"/>
                          <a:pt x="14597228" y="4238993"/>
                          <a:pt x="14624234" y="4611233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94478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hup of Two typefa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DF049B71-3551-4469-8D7E-86A7448A01B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23871" y="0"/>
            <a:ext cx="39038272" cy="21945600"/>
          </a:xfrm>
          <a:solidFill>
            <a:schemeClr val="bg1">
              <a:lumMod val="50000"/>
            </a:schemeClr>
          </a:solidFill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Insert Background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F1B6E-98E3-4E20-A2EE-E40C150991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2277" y="15223203"/>
            <a:ext cx="27809851" cy="4241802"/>
          </a:xfrm>
        </p:spPr>
        <p:txBody>
          <a:bodyPr>
            <a:noAutofit/>
          </a:bodyPr>
          <a:lstStyle>
            <a:lvl1pPr algn="r">
              <a:lnSpc>
                <a:spcPts val="22000"/>
              </a:lnSpc>
              <a:defRPr sz="28000" spc="-20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TYPE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9EB88C7-679A-4E43-B718-B65BE4E9C32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02897" y="12359355"/>
            <a:ext cx="27808607" cy="2863849"/>
          </a:xfrm>
        </p:spPr>
        <p:txBody>
          <a:bodyPr>
            <a:noAutofit/>
          </a:bodyPr>
          <a:lstStyle>
            <a:lvl1pPr marL="0" indent="0" algn="l">
              <a:lnSpc>
                <a:spcPts val="27500"/>
              </a:lnSpc>
              <a:buNone/>
              <a:defRPr sz="33600" spc="-2000" baseline="0">
                <a:solidFill>
                  <a:schemeClr val="bg1"/>
                </a:solidFill>
              </a:defRPr>
            </a:lvl1pPr>
            <a:lvl2pPr marL="822960" indent="0">
              <a:buNone/>
              <a:defRPr sz="33600">
                <a:solidFill>
                  <a:schemeClr val="bg1"/>
                </a:solidFill>
              </a:defRPr>
            </a:lvl2pPr>
            <a:lvl3pPr marL="1645920" indent="0">
              <a:buNone/>
              <a:defRPr sz="33600">
                <a:solidFill>
                  <a:schemeClr val="bg1"/>
                </a:solidFill>
              </a:defRPr>
            </a:lvl3pPr>
            <a:lvl4pPr marL="2468880" indent="0">
              <a:buNone/>
              <a:defRPr sz="33600">
                <a:solidFill>
                  <a:schemeClr val="bg1"/>
                </a:solidFill>
              </a:defRPr>
            </a:lvl4pPr>
            <a:lvl5pPr marL="3291840" indent="0">
              <a:buNone/>
              <a:defRPr sz="3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TYPE 1</a:t>
            </a:r>
          </a:p>
        </p:txBody>
      </p:sp>
    </p:spTree>
    <p:extLst>
      <p:ext uri="{BB962C8B-B14F-4D97-AF65-F5344CB8AC3E}">
        <p14:creationId xmlns:p14="http://schemas.microsoft.com/office/powerpoint/2010/main" val="3975468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82240" y="1168405"/>
            <a:ext cx="33649920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82240" y="5842000"/>
            <a:ext cx="33649920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77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9" r:id="rId2"/>
    <p:sldLayoutId id="2147483667" r:id="rId3"/>
    <p:sldLayoutId id="2147483668" r:id="rId4"/>
    <p:sldLayoutId id="2147483670" r:id="rId5"/>
  </p:sldLayoutIdLst>
  <p:txStyles>
    <p:titleStyle>
      <a:lvl1pPr algn="l" defTabSz="1645920" rtl="0" eaLnBrk="1" latinLnBrk="0" hangingPunct="1">
        <a:lnSpc>
          <a:spcPct val="90000"/>
        </a:lnSpc>
        <a:spcBef>
          <a:spcPct val="0"/>
        </a:spcBef>
        <a:buNone/>
        <a:defRPr sz="7920" b="1" kern="1200" spc="-15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80" indent="-411480" algn="l" defTabSz="164592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1pPr>
      <a:lvl2pPr marL="123444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05740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88036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70332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52628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534924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617220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995160" indent="-411480" algn="l" defTabSz="164592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2pPr>
      <a:lvl3pPr marL="16459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3pPr>
      <a:lvl4pPr marL="24688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11480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49377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57607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5836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014400" cy="219456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7B6BD00-B9DC-43EE-836E-45EFD4B737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07200" y="10242514"/>
            <a:ext cx="17462582" cy="384046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defTabSz="914400"/>
            <a:r>
              <a:rPr lang="en-US" sz="16000" dirty="0">
                <a:latin typeface="+mj-lt"/>
                <a:cs typeface="+mj-cs"/>
              </a:rPr>
              <a:t>E - BUSINESS  ANALYZE </a:t>
            </a:r>
          </a:p>
        </p:txBody>
      </p:sp>
      <p:pic>
        <p:nvPicPr>
          <p:cNvPr id="3" name="Picture Placeholder 2" descr="A shopping cart on a black background&#10;&#10;Description automatically generated">
            <a:extLst>
              <a:ext uri="{FF2B5EF4-FFF2-40B4-BE49-F238E27FC236}">
                <a16:creationId xmlns:a16="http://schemas.microsoft.com/office/drawing/2014/main" id="{D66FBCF2-71F2-A2F2-68E9-0A9F0721BE9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alphaModFix/>
          </a:blip>
          <a:srcRect l="30373"/>
          <a:stretch/>
        </p:blipFill>
        <p:spPr>
          <a:xfrm>
            <a:off x="603084" y="3383279"/>
            <a:ext cx="18935684" cy="151790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7875" y="3832860"/>
            <a:ext cx="35158649" cy="14279882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36B2BE-65F4-46E3-AFDD-A9AE9E885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59" y="368617"/>
            <a:ext cx="38206681" cy="21208365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0D1F01-295A-0E95-9366-3536E69F1307}"/>
              </a:ext>
            </a:extLst>
          </p:cNvPr>
          <p:cNvSpPr txBox="1"/>
          <p:nvPr/>
        </p:nvSpPr>
        <p:spPr>
          <a:xfrm>
            <a:off x="22810470" y="8380466"/>
            <a:ext cx="10668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>
                <a:solidFill>
                  <a:schemeClr val="bg1"/>
                </a:solidFill>
                <a:latin typeface="+mj-lt"/>
              </a:rPr>
              <a:t>SQL PROJECT</a:t>
            </a:r>
            <a:endParaRPr lang="en-IN" sz="8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443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4F7A932-73C5-779A-F5EA-4133847C7350}"/>
              </a:ext>
            </a:extLst>
          </p:cNvPr>
          <p:cNvSpPr txBox="1">
            <a:spLocks/>
          </p:cNvSpPr>
          <p:nvPr/>
        </p:nvSpPr>
        <p:spPr>
          <a:xfrm>
            <a:off x="4746172" y="1033044"/>
            <a:ext cx="11321142" cy="1015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16459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0" dirty="0"/>
              <a:t>QUESTION 6</a:t>
            </a:r>
            <a:br>
              <a:rPr lang="en-US" dirty="0"/>
            </a:b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33F845-4D92-5D0E-4EAD-0973A37EC5B2}"/>
              </a:ext>
            </a:extLst>
          </p:cNvPr>
          <p:cNvSpPr txBox="1"/>
          <p:nvPr/>
        </p:nvSpPr>
        <p:spPr>
          <a:xfrm>
            <a:off x="1349829" y="3081750"/>
            <a:ext cx="255596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b="1" i="0" dirty="0">
                <a:solidFill>
                  <a:schemeClr val="bg1"/>
                </a:solidFill>
                <a:effectLst/>
                <a:latin typeface="+mj-lt"/>
              </a:rPr>
              <a:t>Retrieve the latest order details for each customer:</a:t>
            </a:r>
            <a:endParaRPr lang="en-IN" sz="8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9405E-CFC3-A8EC-D5BE-7C3E7A094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31" t="37500" r="50000" b="19047"/>
          <a:stretch/>
        </p:blipFill>
        <p:spPr>
          <a:xfrm>
            <a:off x="2771610" y="5927507"/>
            <a:ext cx="18113828" cy="12801599"/>
          </a:xfrm>
          <a:prstGeom prst="rect">
            <a:avLst/>
          </a:prstGeom>
        </p:spPr>
      </p:pic>
      <p:pic>
        <p:nvPicPr>
          <p:cNvPr id="6" name="Picture 5" descr="A person in headphones holding a book&#10;&#10;Description automatically generated">
            <a:extLst>
              <a:ext uri="{FF2B5EF4-FFF2-40B4-BE49-F238E27FC236}">
                <a16:creationId xmlns:a16="http://schemas.microsoft.com/office/drawing/2014/main" id="{85562EA3-62DB-136B-2D55-A88C71E5E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4441" y="8034517"/>
            <a:ext cx="9051628" cy="8587581"/>
          </a:xfrm>
          <a:prstGeom prst="rect">
            <a:avLst/>
          </a:prstGeom>
        </p:spPr>
      </p:pic>
      <p:pic>
        <p:nvPicPr>
          <p:cNvPr id="8" name="Picture 7" descr="A child holding a box in a store&#10;&#10;Description automatically generated">
            <a:extLst>
              <a:ext uri="{FF2B5EF4-FFF2-40B4-BE49-F238E27FC236}">
                <a16:creationId xmlns:a16="http://schemas.microsoft.com/office/drawing/2014/main" id="{A601F4AC-7849-3A51-08EA-514EE8826B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36" t="2098" r="7608" b="5555"/>
          <a:stretch/>
        </p:blipFill>
        <p:spPr>
          <a:xfrm>
            <a:off x="25680836" y="14113792"/>
            <a:ext cx="5875397" cy="6326783"/>
          </a:xfrm>
          <a:prstGeom prst="flowChartConnector">
            <a:avLst/>
          </a:prstGeom>
        </p:spPr>
      </p:pic>
      <p:pic>
        <p:nvPicPr>
          <p:cNvPr id="10" name="Picture 9" descr="A cup of coffee and newspaper&#10;&#10;Description automatically generated">
            <a:extLst>
              <a:ext uri="{FF2B5EF4-FFF2-40B4-BE49-F238E27FC236}">
                <a16:creationId xmlns:a16="http://schemas.microsoft.com/office/drawing/2014/main" id="{C5621BD0-6034-702E-C495-AAD1A5607C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94305" y="4405189"/>
            <a:ext cx="6573061" cy="65730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8C2703-AF8A-B723-8D24-310328ADFD0D}"/>
              </a:ext>
            </a:extLst>
          </p:cNvPr>
          <p:cNvSpPr txBox="1"/>
          <p:nvPr/>
        </p:nvSpPr>
        <p:spPr>
          <a:xfrm>
            <a:off x="456103" y="4405189"/>
            <a:ext cx="59882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+mj-lt"/>
              </a:rPr>
              <a:t>OUTPUT</a:t>
            </a:r>
            <a:endParaRPr lang="en-IN" sz="8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9709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038D9-6A96-6B10-351A-59669253A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22" y="2394856"/>
            <a:ext cx="35957691" cy="3135087"/>
          </a:xfrm>
        </p:spPr>
        <p:txBody>
          <a:bodyPr>
            <a:noAutofit/>
          </a:bodyPr>
          <a:lstStyle/>
          <a:p>
            <a:pPr algn="l"/>
            <a:r>
              <a:rPr lang="en-IN" i="0" dirty="0">
                <a:solidFill>
                  <a:schemeClr val="bg1"/>
                </a:solidFill>
                <a:effectLst/>
              </a:rPr>
              <a:t>Write a query to find the top 3 customers who spent the most in each product category during the between </a:t>
            </a:r>
            <a:r>
              <a:rPr lang="en-IN" dirty="0">
                <a:solidFill>
                  <a:schemeClr val="bg1"/>
                </a:solidFill>
              </a:rPr>
              <a:t>'2023-01-01’ to '2023-01-20’</a:t>
            </a:r>
            <a:br>
              <a:rPr lang="en-IN" dirty="0">
                <a:solidFill>
                  <a:schemeClr val="bg1"/>
                </a:solidFill>
              </a:rPr>
            </a:br>
            <a:r>
              <a:rPr lang="en-IN" i="0" dirty="0">
                <a:solidFill>
                  <a:schemeClr val="bg1"/>
                </a:solidFill>
                <a:effectLst/>
              </a:rPr>
              <a:t>Include the customer's name, email, and the total amount spent.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DB105-AF22-3FED-D641-7D3443998E9F}"/>
              </a:ext>
            </a:extLst>
          </p:cNvPr>
          <p:cNvSpPr txBox="1"/>
          <p:nvPr/>
        </p:nvSpPr>
        <p:spPr>
          <a:xfrm>
            <a:off x="7184572" y="330962"/>
            <a:ext cx="114517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bg1"/>
                </a:solidFill>
                <a:latin typeface="+mj-lt"/>
              </a:rPr>
              <a:t>QUESTION 7</a:t>
            </a:r>
            <a:endParaRPr lang="en-IN" sz="10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9A4F84-9904-46FE-55CA-0DB89992698E}"/>
              </a:ext>
            </a:extLst>
          </p:cNvPr>
          <p:cNvSpPr/>
          <p:nvPr/>
        </p:nvSpPr>
        <p:spPr>
          <a:xfrm>
            <a:off x="226423" y="5962621"/>
            <a:ext cx="32352344" cy="144970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4800" b="1" dirty="0">
                <a:solidFill>
                  <a:srgbClr val="00B0F0"/>
                </a:solidFill>
                <a:latin typeface="+mj-lt"/>
              </a:rPr>
              <a:t>WITH</a:t>
            </a:r>
            <a:r>
              <a:rPr lang="en-IN" sz="4800" dirty="0">
                <a:solidFill>
                  <a:schemeClr val="tx1"/>
                </a:solidFill>
                <a:latin typeface="+mj-lt"/>
              </a:rPr>
              <a:t> RankedCustomers </a:t>
            </a:r>
            <a:r>
              <a:rPr lang="en-IN" sz="4800" b="1" dirty="0">
                <a:solidFill>
                  <a:srgbClr val="00B0F0"/>
                </a:solidFill>
                <a:latin typeface="+mj-lt"/>
              </a:rPr>
              <a:t>AS</a:t>
            </a:r>
            <a:r>
              <a:rPr lang="en-IN" sz="4800" dirty="0">
                <a:solidFill>
                  <a:schemeClr val="tx1"/>
                </a:solidFill>
                <a:latin typeface="+mj-lt"/>
              </a:rPr>
              <a:t>( </a:t>
            </a:r>
          </a:p>
          <a:p>
            <a:r>
              <a:rPr lang="en-IN" sz="4800" b="1" dirty="0">
                <a:solidFill>
                  <a:srgbClr val="00B0F0"/>
                </a:solidFill>
                <a:latin typeface="+mj-lt"/>
              </a:rPr>
              <a:t>SELECT</a:t>
            </a:r>
            <a:r>
              <a:rPr lang="en-IN" sz="4800" dirty="0">
                <a:solidFill>
                  <a:schemeClr val="tx1"/>
                </a:solidFill>
                <a:latin typeface="+mj-lt"/>
              </a:rPr>
              <a:t> c.Customer_ID, c.Customer_Name,c.Email,p.product_name,</a:t>
            </a:r>
          </a:p>
          <a:p>
            <a:r>
              <a:rPr lang="en-IN" sz="4800" b="1" dirty="0">
                <a:solidFill>
                  <a:srgbClr val="00B0F0"/>
                </a:solidFill>
                <a:latin typeface="+mj-lt"/>
              </a:rPr>
              <a:t>SUM</a:t>
            </a:r>
            <a:r>
              <a:rPr lang="en-IN" sz="4800" dirty="0">
                <a:solidFill>
                  <a:schemeClr val="tx1"/>
                </a:solidFill>
                <a:latin typeface="+mj-lt"/>
              </a:rPr>
              <a:t>(oi.Quantity * P.Price) </a:t>
            </a:r>
            <a:r>
              <a:rPr lang="en-IN" sz="4800" b="1" dirty="0">
                <a:solidFill>
                  <a:srgbClr val="00B0F0"/>
                </a:solidFill>
                <a:latin typeface="+mj-lt"/>
              </a:rPr>
              <a:t>AS</a:t>
            </a:r>
            <a:r>
              <a:rPr lang="en-IN" sz="4800" dirty="0">
                <a:solidFill>
                  <a:schemeClr val="tx1"/>
                </a:solidFill>
                <a:latin typeface="+mj-lt"/>
              </a:rPr>
              <a:t> TotalSpent,</a:t>
            </a:r>
          </a:p>
          <a:p>
            <a:r>
              <a:rPr lang="en-IN" sz="4800" b="1" dirty="0">
                <a:solidFill>
                  <a:srgbClr val="00B0F0"/>
                </a:solidFill>
                <a:latin typeface="+mj-lt"/>
              </a:rPr>
              <a:t>RANK</a:t>
            </a:r>
            <a:r>
              <a:rPr lang="en-IN" sz="4800" dirty="0">
                <a:solidFill>
                  <a:schemeClr val="tx1"/>
                </a:solidFill>
                <a:latin typeface="+mj-lt"/>
              </a:rPr>
              <a:t>() </a:t>
            </a:r>
            <a:r>
              <a:rPr lang="en-IN" sz="4800" b="1" dirty="0">
                <a:solidFill>
                  <a:srgbClr val="00B0F0"/>
                </a:solidFill>
                <a:latin typeface="+mj-lt"/>
              </a:rPr>
              <a:t>OVER</a:t>
            </a:r>
            <a:r>
              <a:rPr lang="en-IN" sz="4800" dirty="0">
                <a:solidFill>
                  <a:schemeClr val="tx1"/>
                </a:solidFill>
                <a:latin typeface="+mj-lt"/>
              </a:rPr>
              <a:t> (</a:t>
            </a:r>
            <a:r>
              <a:rPr lang="en-IN" sz="4800" b="1" dirty="0">
                <a:solidFill>
                  <a:srgbClr val="00B0F0"/>
                </a:solidFill>
                <a:latin typeface="+mj-lt"/>
              </a:rPr>
              <a:t>PARTITION BY </a:t>
            </a:r>
            <a:r>
              <a:rPr lang="en-IN" sz="4800" dirty="0">
                <a:solidFill>
                  <a:schemeClr val="tx1"/>
                </a:solidFill>
                <a:latin typeface="+mj-lt"/>
              </a:rPr>
              <a:t>p.product_name </a:t>
            </a:r>
            <a:r>
              <a:rPr lang="en-IN" sz="4800" b="1" dirty="0">
                <a:solidFill>
                  <a:srgbClr val="00B0F0"/>
                </a:solidFill>
                <a:latin typeface="+mj-lt"/>
              </a:rPr>
              <a:t>ORDER BY SUM</a:t>
            </a:r>
            <a:r>
              <a:rPr lang="en-IN" sz="4800" dirty="0">
                <a:solidFill>
                  <a:schemeClr val="tx1"/>
                </a:solidFill>
                <a:latin typeface="+mj-lt"/>
              </a:rPr>
              <a:t>(oi.Quantity * P.Price) </a:t>
            </a:r>
            <a:r>
              <a:rPr lang="en-IN" sz="4800" b="1" dirty="0">
                <a:solidFill>
                  <a:srgbClr val="00B0F0"/>
                </a:solidFill>
                <a:latin typeface="+mj-lt"/>
              </a:rPr>
              <a:t>DESC</a:t>
            </a:r>
            <a:r>
              <a:rPr lang="en-IN" sz="4800" dirty="0">
                <a:solidFill>
                  <a:schemeClr val="tx1"/>
                </a:solidFill>
                <a:latin typeface="+mj-lt"/>
              </a:rPr>
              <a:t>) </a:t>
            </a:r>
            <a:r>
              <a:rPr lang="en-IN" sz="4800" b="1" dirty="0">
                <a:solidFill>
                  <a:srgbClr val="00B0F0"/>
                </a:solidFill>
                <a:latin typeface="+mj-lt"/>
              </a:rPr>
              <a:t>AS</a:t>
            </a:r>
            <a:r>
              <a:rPr lang="en-IN" sz="48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N" sz="4800" dirty="0">
                <a:solidFill>
                  <a:schemeClr val="tx1"/>
                </a:solidFill>
                <a:latin typeface="+mj-lt"/>
              </a:rPr>
              <a:t>RankWithinCategory    </a:t>
            </a:r>
            <a:r>
              <a:rPr lang="en-IN" sz="4800" b="1" dirty="0">
                <a:solidFill>
                  <a:srgbClr val="00B0F0"/>
                </a:solidFill>
                <a:latin typeface="+mj-lt"/>
              </a:rPr>
              <a:t>FROM</a:t>
            </a:r>
            <a:r>
              <a:rPr lang="en-IN" sz="4800" dirty="0">
                <a:solidFill>
                  <a:schemeClr val="tx1"/>
                </a:solidFill>
                <a:latin typeface="+mj-lt"/>
              </a:rPr>
              <a:t> Customers c </a:t>
            </a:r>
          </a:p>
          <a:p>
            <a:r>
              <a:rPr lang="en-IN" sz="4800" b="1" dirty="0">
                <a:solidFill>
                  <a:srgbClr val="00B0F0"/>
                </a:solidFill>
                <a:latin typeface="+mj-lt"/>
              </a:rPr>
              <a:t>JOIN</a:t>
            </a:r>
            <a:r>
              <a:rPr lang="en-IN" sz="4800" dirty="0">
                <a:solidFill>
                  <a:schemeClr val="tx1"/>
                </a:solidFill>
                <a:latin typeface="+mj-lt"/>
              </a:rPr>
              <a:t> Orders o </a:t>
            </a:r>
            <a:r>
              <a:rPr lang="en-IN" sz="4800" b="1" dirty="0">
                <a:solidFill>
                  <a:srgbClr val="00B0F0"/>
                </a:solidFill>
                <a:latin typeface="+mj-lt"/>
              </a:rPr>
              <a:t>ON</a:t>
            </a:r>
            <a:r>
              <a:rPr lang="en-IN" sz="4800" dirty="0">
                <a:solidFill>
                  <a:schemeClr val="tx1"/>
                </a:solidFill>
                <a:latin typeface="+mj-lt"/>
              </a:rPr>
              <a:t> c.Customer_ID = o.Customer_ID</a:t>
            </a:r>
          </a:p>
          <a:p>
            <a:r>
              <a:rPr lang="en-IN" sz="4800" b="1" dirty="0">
                <a:solidFill>
                  <a:srgbClr val="00B0F0"/>
                </a:solidFill>
                <a:latin typeface="+mj-lt"/>
              </a:rPr>
              <a:t>JOIN</a:t>
            </a:r>
            <a:r>
              <a:rPr lang="en-IN" sz="4800" dirty="0">
                <a:solidFill>
                  <a:schemeClr val="tx1"/>
                </a:solidFill>
                <a:latin typeface="+mj-lt"/>
              </a:rPr>
              <a:t> OrderItems oi </a:t>
            </a:r>
            <a:r>
              <a:rPr lang="en-IN" sz="4800" b="1" dirty="0">
                <a:solidFill>
                  <a:srgbClr val="00B0F0"/>
                </a:solidFill>
                <a:latin typeface="+mj-lt"/>
              </a:rPr>
              <a:t>ON</a:t>
            </a:r>
            <a:r>
              <a:rPr lang="en-IN" sz="4800" dirty="0">
                <a:solidFill>
                  <a:schemeClr val="tx1"/>
                </a:solidFill>
                <a:latin typeface="+mj-lt"/>
              </a:rPr>
              <a:t> o.Order_ID = oi.Order_ID</a:t>
            </a:r>
          </a:p>
          <a:p>
            <a:r>
              <a:rPr lang="en-IN" sz="4800" b="1" dirty="0">
                <a:solidFill>
                  <a:srgbClr val="00B0F0"/>
                </a:solidFill>
                <a:latin typeface="+mj-lt"/>
              </a:rPr>
              <a:t>JOIN</a:t>
            </a:r>
            <a:r>
              <a:rPr lang="en-IN" sz="4800" dirty="0">
                <a:solidFill>
                  <a:schemeClr val="tx1"/>
                </a:solidFill>
                <a:latin typeface="+mj-lt"/>
              </a:rPr>
              <a:t> products P </a:t>
            </a:r>
            <a:r>
              <a:rPr lang="en-IN" sz="4800" b="1" dirty="0">
                <a:solidFill>
                  <a:srgbClr val="00B0F0"/>
                </a:solidFill>
                <a:latin typeface="+mj-lt"/>
              </a:rPr>
              <a:t>ON</a:t>
            </a:r>
            <a:r>
              <a:rPr lang="en-IN" sz="4800" dirty="0">
                <a:solidFill>
                  <a:schemeClr val="tx1"/>
                </a:solidFill>
                <a:latin typeface="+mj-lt"/>
              </a:rPr>
              <a:t> oi.product_id = p.product_id</a:t>
            </a:r>
          </a:p>
          <a:p>
            <a:r>
              <a:rPr lang="en-IN" sz="4800" b="1" dirty="0">
                <a:solidFill>
                  <a:srgbClr val="00B0F0"/>
                </a:solidFill>
                <a:latin typeface="+mj-lt"/>
              </a:rPr>
              <a:t>WHERE</a:t>
            </a:r>
            <a:r>
              <a:rPr lang="en-IN" sz="4800" dirty="0">
                <a:solidFill>
                  <a:schemeClr val="tx1"/>
                </a:solidFill>
                <a:latin typeface="+mj-lt"/>
              </a:rPr>
              <a:t> o.Order_Date  </a:t>
            </a:r>
            <a:r>
              <a:rPr lang="en-IN" sz="4800" b="1" dirty="0">
                <a:solidFill>
                  <a:srgbClr val="00B0F0"/>
                </a:solidFill>
                <a:latin typeface="+mj-lt"/>
              </a:rPr>
              <a:t>BETWEEN</a:t>
            </a:r>
            <a:r>
              <a:rPr lang="en-IN" sz="4800" dirty="0">
                <a:solidFill>
                  <a:schemeClr val="tx1"/>
                </a:solidFill>
                <a:latin typeface="+mj-lt"/>
              </a:rPr>
              <a:t> '2023-01-01' </a:t>
            </a:r>
            <a:r>
              <a:rPr lang="en-IN" sz="4800" b="1" dirty="0">
                <a:solidFill>
                  <a:srgbClr val="00B0F0"/>
                </a:solidFill>
                <a:latin typeface="+mj-lt"/>
              </a:rPr>
              <a:t>AND</a:t>
            </a:r>
            <a:r>
              <a:rPr lang="en-IN" sz="4800" dirty="0">
                <a:solidFill>
                  <a:schemeClr val="tx1"/>
                </a:solidFill>
                <a:latin typeface="+mj-lt"/>
              </a:rPr>
              <a:t> '2023-01-20’</a:t>
            </a:r>
          </a:p>
          <a:p>
            <a:r>
              <a:rPr lang="en-IN" sz="4800" b="1" dirty="0">
                <a:solidFill>
                  <a:srgbClr val="00B0F0"/>
                </a:solidFill>
                <a:latin typeface="+mj-lt"/>
              </a:rPr>
              <a:t>GROUP BY </a:t>
            </a:r>
            <a:r>
              <a:rPr lang="en-IN" sz="4800" dirty="0">
                <a:solidFill>
                  <a:schemeClr val="tx1"/>
                </a:solidFill>
                <a:latin typeface="+mj-lt"/>
              </a:rPr>
              <a:t>c.Customer_ID,c.Customer_Name,c.Email,p.product_name</a:t>
            </a:r>
          </a:p>
          <a:p>
            <a:r>
              <a:rPr lang="en-IN" sz="4800" dirty="0">
                <a:solidFill>
                  <a:schemeClr val="tx1"/>
                </a:solidFill>
                <a:latin typeface="+mj-lt"/>
              </a:rPr>
              <a:t>)</a:t>
            </a:r>
          </a:p>
          <a:p>
            <a:r>
              <a:rPr lang="en-IN" sz="4800" b="1" dirty="0">
                <a:solidFill>
                  <a:srgbClr val="00B0F0"/>
                </a:solidFill>
                <a:latin typeface="+mj-lt"/>
              </a:rPr>
              <a:t>SELECT</a:t>
            </a:r>
            <a:r>
              <a:rPr lang="en-IN" sz="4800" dirty="0">
                <a:solidFill>
                  <a:schemeClr val="tx1"/>
                </a:solidFill>
                <a:latin typeface="+mj-lt"/>
              </a:rPr>
              <a:t> Customer_ID,Customer_Name,Email,product_name,TotalSpent</a:t>
            </a:r>
          </a:p>
          <a:p>
            <a:r>
              <a:rPr lang="en-IN" sz="4800" b="1" dirty="0">
                <a:solidFill>
                  <a:srgbClr val="00B0F0"/>
                </a:solidFill>
                <a:latin typeface="+mj-lt"/>
              </a:rPr>
              <a:t>FROM</a:t>
            </a:r>
            <a:r>
              <a:rPr lang="en-IN" sz="4800" dirty="0">
                <a:solidFill>
                  <a:schemeClr val="tx1"/>
                </a:solidFill>
                <a:latin typeface="+mj-lt"/>
              </a:rPr>
              <a:t> RankedCustomers </a:t>
            </a:r>
          </a:p>
          <a:p>
            <a:r>
              <a:rPr lang="en-IN" sz="4800" b="1" dirty="0">
                <a:solidFill>
                  <a:srgbClr val="00B0F0"/>
                </a:solidFill>
                <a:latin typeface="+mj-lt"/>
              </a:rPr>
              <a:t>WHERE</a:t>
            </a:r>
            <a:r>
              <a:rPr lang="en-IN" sz="4800" dirty="0">
                <a:solidFill>
                  <a:schemeClr val="tx1"/>
                </a:solidFill>
                <a:latin typeface="+mj-lt"/>
              </a:rPr>
              <a:t> RankWithinCategory &lt;= 3</a:t>
            </a:r>
          </a:p>
          <a:p>
            <a:r>
              <a:rPr lang="en-IN" sz="4800" b="1" dirty="0">
                <a:solidFill>
                  <a:srgbClr val="00B0F0"/>
                </a:solidFill>
                <a:latin typeface="+mj-lt"/>
              </a:rPr>
              <a:t>ORDER BY </a:t>
            </a:r>
            <a:r>
              <a:rPr lang="en-IN" sz="4800" dirty="0">
                <a:solidFill>
                  <a:schemeClr val="tx1"/>
                </a:solidFill>
                <a:latin typeface="+mj-lt"/>
              </a:rPr>
              <a:t>product_name, RankWithinCategory;</a:t>
            </a:r>
          </a:p>
        </p:txBody>
      </p:sp>
      <p:pic>
        <p:nvPicPr>
          <p:cNvPr id="5" name="Picture 4" descr="A cup of coffee and newspaper&#10;&#10;Description automatically generated">
            <a:extLst>
              <a:ext uri="{FF2B5EF4-FFF2-40B4-BE49-F238E27FC236}">
                <a16:creationId xmlns:a16="http://schemas.microsoft.com/office/drawing/2014/main" id="{8E654EA0-B693-1569-5AAC-6715B8F3B8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903" r="-7903"/>
          <a:stretch/>
        </p:blipFill>
        <p:spPr>
          <a:xfrm rot="16200000">
            <a:off x="32086095" y="5709522"/>
            <a:ext cx="7358745" cy="6128722"/>
          </a:xfrm>
          <a:prstGeom prst="snip2SameRect">
            <a:avLst>
              <a:gd name="adj1" fmla="val 36769"/>
              <a:gd name="adj2" fmla="val 38490"/>
            </a:avLst>
          </a:prstGeom>
        </p:spPr>
      </p:pic>
      <p:pic>
        <p:nvPicPr>
          <p:cNvPr id="8" name="Picture 7" descr="A child holding a box in a store&#10;&#10;Description automatically generated">
            <a:extLst>
              <a:ext uri="{FF2B5EF4-FFF2-40B4-BE49-F238E27FC236}">
                <a16:creationId xmlns:a16="http://schemas.microsoft.com/office/drawing/2014/main" id="{1E1EA001-AFA4-088A-A746-AF395444AA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36" t="2098" r="7608" b="5555"/>
          <a:stretch/>
        </p:blipFill>
        <p:spPr>
          <a:xfrm>
            <a:off x="32744229" y="10972800"/>
            <a:ext cx="6270171" cy="7097488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1144532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EB14FF-2593-B76D-62C3-83B77AB90E70}"/>
              </a:ext>
            </a:extLst>
          </p:cNvPr>
          <p:cNvSpPr txBox="1"/>
          <p:nvPr/>
        </p:nvSpPr>
        <p:spPr>
          <a:xfrm>
            <a:off x="7228114" y="273242"/>
            <a:ext cx="114517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bg1"/>
                </a:solidFill>
                <a:latin typeface="+mj-lt"/>
              </a:rPr>
              <a:t>QUESTION 7</a:t>
            </a:r>
            <a:endParaRPr lang="en-IN" sz="10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73CAFE6-79FD-FE04-2932-CF1D31BF2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23" y="2394856"/>
            <a:ext cx="36001234" cy="3135087"/>
          </a:xfrm>
        </p:spPr>
        <p:txBody>
          <a:bodyPr>
            <a:noAutofit/>
          </a:bodyPr>
          <a:lstStyle/>
          <a:p>
            <a:pPr algn="l"/>
            <a:r>
              <a:rPr lang="en-IN" i="0" dirty="0">
                <a:solidFill>
                  <a:schemeClr val="bg1"/>
                </a:solidFill>
                <a:effectLst/>
              </a:rPr>
              <a:t>Write a query to find the top 3 customers who spent the most in each product category during the between </a:t>
            </a:r>
            <a:r>
              <a:rPr lang="en-IN" dirty="0">
                <a:solidFill>
                  <a:schemeClr val="bg1"/>
                </a:solidFill>
              </a:rPr>
              <a:t>'2023-01-01’ to '2023-01-20’</a:t>
            </a:r>
            <a:br>
              <a:rPr lang="en-IN" dirty="0">
                <a:solidFill>
                  <a:schemeClr val="bg1"/>
                </a:solidFill>
              </a:rPr>
            </a:br>
            <a:r>
              <a:rPr lang="en-IN" i="0" dirty="0">
                <a:solidFill>
                  <a:schemeClr val="bg1"/>
                </a:solidFill>
                <a:effectLst/>
              </a:rPr>
              <a:t>Include the customer's name, email, and the total amount spent.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0DF116-75A0-0A2C-A920-395D5E4A9C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69" t="44048" r="42303" b="13096"/>
          <a:stretch/>
        </p:blipFill>
        <p:spPr>
          <a:xfrm>
            <a:off x="792481" y="7524999"/>
            <a:ext cx="26082171" cy="13727428"/>
          </a:xfrm>
          <a:prstGeom prst="rect">
            <a:avLst/>
          </a:prstGeom>
        </p:spPr>
      </p:pic>
      <p:pic>
        <p:nvPicPr>
          <p:cNvPr id="11" name="Picture 10" descr="A bowl of potatoes and sauces&#10;&#10;Description automatically generated">
            <a:extLst>
              <a:ext uri="{FF2B5EF4-FFF2-40B4-BE49-F238E27FC236}">
                <a16:creationId xmlns:a16="http://schemas.microsoft.com/office/drawing/2014/main" id="{AECF2A3E-D246-8B88-A0B5-BE16561488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47" t="2353" r="13110" b="5044"/>
          <a:stretch/>
        </p:blipFill>
        <p:spPr>
          <a:xfrm>
            <a:off x="27736800" y="5529943"/>
            <a:ext cx="10485119" cy="157224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EA9F22-E68A-DBEE-1BC3-5E3721FA4886}"/>
              </a:ext>
            </a:extLst>
          </p:cNvPr>
          <p:cNvSpPr txBox="1"/>
          <p:nvPr/>
        </p:nvSpPr>
        <p:spPr>
          <a:xfrm>
            <a:off x="226423" y="5865751"/>
            <a:ext cx="59882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+mj-lt"/>
              </a:rPr>
              <a:t>OUTPUT</a:t>
            </a:r>
            <a:endParaRPr lang="en-IN" sz="8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4208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755594-79A4-4FEB-4D82-9E0878C0C6C5}"/>
              </a:ext>
            </a:extLst>
          </p:cNvPr>
          <p:cNvSpPr txBox="1"/>
          <p:nvPr/>
        </p:nvSpPr>
        <p:spPr>
          <a:xfrm>
            <a:off x="8516982" y="598172"/>
            <a:ext cx="114517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bg1"/>
                </a:solidFill>
                <a:latin typeface="+mj-lt"/>
              </a:rPr>
              <a:t>QUESTION 8</a:t>
            </a:r>
            <a:endParaRPr lang="en-IN" sz="10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879C61-DEBD-674A-5BA2-57B431DA8DA3}"/>
              </a:ext>
            </a:extLst>
          </p:cNvPr>
          <p:cNvSpPr txBox="1">
            <a:spLocks/>
          </p:cNvSpPr>
          <p:nvPr/>
        </p:nvSpPr>
        <p:spPr>
          <a:xfrm>
            <a:off x="705394" y="1915885"/>
            <a:ext cx="33649920" cy="3135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16459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i="0" dirty="0">
                <a:solidFill>
                  <a:schemeClr val="bg1"/>
                </a:solidFill>
                <a:effectLst/>
              </a:rPr>
              <a:t>Retrieve the names of customers who have placed an order in the last 15 days. Display only unique customer names.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9C4A99-529F-A396-9FBA-C9450B27E768}"/>
              </a:ext>
            </a:extLst>
          </p:cNvPr>
          <p:cNvSpPr/>
          <p:nvPr/>
        </p:nvSpPr>
        <p:spPr>
          <a:xfrm>
            <a:off x="705394" y="4574749"/>
            <a:ext cx="22947086" cy="59218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6000" b="1" dirty="0">
                <a:solidFill>
                  <a:srgbClr val="00B0F0"/>
                </a:solidFill>
                <a:latin typeface="+mj-lt"/>
              </a:rPr>
              <a:t>SELECT DISTINCT </a:t>
            </a:r>
            <a:r>
              <a:rPr lang="en-IN" sz="6000" dirty="0">
                <a:solidFill>
                  <a:schemeClr val="tx1"/>
                </a:solidFill>
                <a:latin typeface="+mj-lt"/>
              </a:rPr>
              <a:t>Customer_Name</a:t>
            </a:r>
          </a:p>
          <a:p>
            <a:r>
              <a:rPr lang="en-IN" sz="6000" b="1" dirty="0">
                <a:solidFill>
                  <a:srgbClr val="00B0F0"/>
                </a:solidFill>
                <a:latin typeface="+mj-lt"/>
              </a:rPr>
              <a:t>FROM</a:t>
            </a:r>
            <a:r>
              <a:rPr lang="en-IN" sz="6000" dirty="0">
                <a:solidFill>
                  <a:schemeClr val="tx1"/>
                </a:solidFill>
                <a:latin typeface="+mj-lt"/>
              </a:rPr>
              <a:t> Customers</a:t>
            </a:r>
          </a:p>
          <a:p>
            <a:r>
              <a:rPr lang="en-IN" sz="6000" b="1" dirty="0">
                <a:solidFill>
                  <a:srgbClr val="00B0F0"/>
                </a:solidFill>
                <a:latin typeface="+mj-lt"/>
              </a:rPr>
              <a:t>WHERE</a:t>
            </a:r>
            <a:r>
              <a:rPr lang="en-IN" sz="6000" dirty="0">
                <a:solidFill>
                  <a:schemeClr val="tx1"/>
                </a:solidFill>
                <a:latin typeface="+mj-lt"/>
              </a:rPr>
              <a:t> Customer_ID </a:t>
            </a:r>
            <a:r>
              <a:rPr lang="en-IN" sz="6000" b="1" dirty="0">
                <a:solidFill>
                  <a:srgbClr val="00B0F0"/>
                </a:solidFill>
                <a:latin typeface="+mj-lt"/>
              </a:rPr>
              <a:t>IN</a:t>
            </a:r>
            <a:r>
              <a:rPr lang="en-IN" sz="6000" dirty="0">
                <a:solidFill>
                  <a:schemeClr val="tx1"/>
                </a:solidFill>
                <a:latin typeface="+mj-lt"/>
              </a:rPr>
              <a:t> </a:t>
            </a:r>
          </a:p>
          <a:p>
            <a:r>
              <a:rPr lang="en-IN" sz="6000" dirty="0">
                <a:solidFill>
                  <a:schemeClr val="tx1"/>
                </a:solidFill>
                <a:latin typeface="+mj-lt"/>
              </a:rPr>
              <a:t>(</a:t>
            </a:r>
            <a:r>
              <a:rPr lang="en-IN" sz="6000" b="1" dirty="0">
                <a:solidFill>
                  <a:srgbClr val="00B0F0"/>
                </a:solidFill>
                <a:latin typeface="+mj-lt"/>
              </a:rPr>
              <a:t>SELECT</a:t>
            </a:r>
            <a:r>
              <a:rPr lang="en-IN" sz="60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N" sz="6000" b="1" dirty="0">
                <a:solidFill>
                  <a:srgbClr val="00B0F0"/>
                </a:solidFill>
                <a:latin typeface="+mj-lt"/>
              </a:rPr>
              <a:t>DISTINCT</a:t>
            </a:r>
            <a:r>
              <a:rPr lang="en-IN" sz="6000" dirty="0">
                <a:solidFill>
                  <a:schemeClr val="tx1"/>
                </a:solidFill>
                <a:latin typeface="+mj-lt"/>
              </a:rPr>
              <a:t> Customer_ID</a:t>
            </a:r>
          </a:p>
          <a:p>
            <a:r>
              <a:rPr lang="en-IN" sz="6000" b="1" dirty="0">
                <a:solidFill>
                  <a:srgbClr val="00B0F0"/>
                </a:solidFill>
                <a:latin typeface="+mj-lt"/>
              </a:rPr>
              <a:t>FROM</a:t>
            </a:r>
            <a:r>
              <a:rPr lang="en-IN" sz="6000" dirty="0">
                <a:solidFill>
                  <a:schemeClr val="tx1"/>
                </a:solidFill>
                <a:latin typeface="+mj-lt"/>
              </a:rPr>
              <a:t> Orders</a:t>
            </a:r>
          </a:p>
          <a:p>
            <a:r>
              <a:rPr lang="en-IN" sz="6000" b="1" dirty="0">
                <a:solidFill>
                  <a:srgbClr val="00B0F0"/>
                </a:solidFill>
                <a:latin typeface="+mj-lt"/>
              </a:rPr>
              <a:t>WHERE</a:t>
            </a:r>
            <a:r>
              <a:rPr lang="en-IN" sz="6000" dirty="0">
                <a:solidFill>
                  <a:schemeClr val="tx1"/>
                </a:solidFill>
                <a:latin typeface="+mj-lt"/>
              </a:rPr>
              <a:t> Order_Date </a:t>
            </a:r>
            <a:r>
              <a:rPr lang="en-IN" sz="6000" b="1" dirty="0">
                <a:solidFill>
                  <a:srgbClr val="00B0F0"/>
                </a:solidFill>
                <a:latin typeface="+mj-lt"/>
              </a:rPr>
              <a:t>BETWEEN </a:t>
            </a:r>
            <a:r>
              <a:rPr lang="en-IN" sz="6000" dirty="0">
                <a:solidFill>
                  <a:schemeClr val="tx1"/>
                </a:solidFill>
                <a:latin typeface="+mj-lt"/>
              </a:rPr>
              <a:t>'2023-01-01' </a:t>
            </a:r>
            <a:r>
              <a:rPr lang="en-IN" sz="6000" b="1" dirty="0">
                <a:solidFill>
                  <a:srgbClr val="00B0F0"/>
                </a:solidFill>
                <a:latin typeface="+mj-lt"/>
              </a:rPr>
              <a:t>AND</a:t>
            </a:r>
            <a:r>
              <a:rPr lang="en-IN" sz="6000" dirty="0">
                <a:solidFill>
                  <a:schemeClr val="tx1"/>
                </a:solidFill>
                <a:latin typeface="+mj-lt"/>
              </a:rPr>
              <a:t> '2023-01-20');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7D1A28-FAF7-4104-A45A-EDCA50558F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21" t="44048" r="75433" b="19759"/>
          <a:stretch/>
        </p:blipFill>
        <p:spPr>
          <a:xfrm>
            <a:off x="1027611" y="10972800"/>
            <a:ext cx="8316686" cy="10374628"/>
          </a:xfrm>
          <a:prstGeom prst="rect">
            <a:avLst/>
          </a:prstGeom>
        </p:spPr>
      </p:pic>
      <p:pic>
        <p:nvPicPr>
          <p:cNvPr id="10" name="Picture 9" descr="A group of clothes in a store&#10;&#10;Description automatically generated">
            <a:extLst>
              <a:ext uri="{FF2B5EF4-FFF2-40B4-BE49-F238E27FC236}">
                <a16:creationId xmlns:a16="http://schemas.microsoft.com/office/drawing/2014/main" id="{08320615-8FF9-B8D7-5B5C-8715D1DED4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04" r="19144"/>
          <a:stretch/>
        </p:blipFill>
        <p:spPr>
          <a:xfrm>
            <a:off x="27523885" y="3540584"/>
            <a:ext cx="10462904" cy="16489131"/>
          </a:xfrm>
          <a:prstGeom prst="ellipse">
            <a:avLst/>
          </a:prstGeom>
        </p:spPr>
      </p:pic>
      <p:pic>
        <p:nvPicPr>
          <p:cNvPr id="11" name="Picture 10" descr="A person in headphones holding a book&#10;&#10;Description automatically generated">
            <a:extLst>
              <a:ext uri="{FF2B5EF4-FFF2-40B4-BE49-F238E27FC236}">
                <a16:creationId xmlns:a16="http://schemas.microsoft.com/office/drawing/2014/main" id="{F6946583-ADAC-7DBD-ADC4-6B6BC927F7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94" b="15165"/>
          <a:stretch/>
        </p:blipFill>
        <p:spPr>
          <a:xfrm>
            <a:off x="17530354" y="14665554"/>
            <a:ext cx="9197687" cy="6679125"/>
          </a:xfrm>
          <a:prstGeom prst="rect">
            <a:avLst/>
          </a:prstGeom>
        </p:spPr>
      </p:pic>
      <p:pic>
        <p:nvPicPr>
          <p:cNvPr id="12" name="Picture 11" descr="A cup of coffee and newspaper&#10;&#10;Description automatically generated">
            <a:extLst>
              <a:ext uri="{FF2B5EF4-FFF2-40B4-BE49-F238E27FC236}">
                <a16:creationId xmlns:a16="http://schemas.microsoft.com/office/drawing/2014/main" id="{61F67655-46E2-0FD2-EFA1-8FF7EC41B1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90542" y="10691726"/>
            <a:ext cx="6679125" cy="667912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42430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record and a book&#10;&#10;Description automatically generated with medium confidence">
            <a:extLst>
              <a:ext uri="{FF2B5EF4-FFF2-40B4-BE49-F238E27FC236}">
                <a16:creationId xmlns:a16="http://schemas.microsoft.com/office/drawing/2014/main" id="{D8C2F976-4BFF-8F2C-1E5D-79742988C8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74" t="1894" r="16119" b="9154"/>
          <a:stretch/>
        </p:blipFill>
        <p:spPr>
          <a:xfrm rot="16200000">
            <a:off x="9188399" y="-1268055"/>
            <a:ext cx="14112375" cy="22735506"/>
          </a:xfrm>
          <a:prstGeom prst="ellipse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A8A99F-FE12-4BBE-B07E-3E888A4BC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4266" y="5312229"/>
            <a:ext cx="21784937" cy="6601110"/>
          </a:xfrm>
        </p:spPr>
        <p:txBody>
          <a:bodyPr/>
          <a:lstStyle/>
          <a:p>
            <a:r>
              <a:rPr lang="en-US" sz="28700" dirty="0">
                <a:solidFill>
                  <a:schemeClr val="bg1"/>
                </a:solidFill>
              </a:rPr>
              <a:t>THANK   </a:t>
            </a:r>
            <a:br>
              <a:rPr lang="en-US" sz="28700" dirty="0">
                <a:solidFill>
                  <a:schemeClr val="bg1"/>
                </a:solidFill>
              </a:rPr>
            </a:br>
            <a:r>
              <a:rPr lang="en-US" sz="28700" dirty="0">
                <a:solidFill>
                  <a:srgbClr val="FF0000"/>
                </a:solidFill>
              </a:rPr>
              <a:t>YOU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AC87F9C-07A3-8E55-BE70-2ADE106F51C7}"/>
              </a:ext>
            </a:extLst>
          </p:cNvPr>
          <p:cNvSpPr txBox="1">
            <a:spLocks/>
          </p:cNvSpPr>
          <p:nvPr/>
        </p:nvSpPr>
        <p:spPr>
          <a:xfrm>
            <a:off x="6967222" y="3258237"/>
            <a:ext cx="4434840" cy="368884"/>
          </a:xfrm>
          <a:prstGeom prst="rect">
            <a:avLst/>
          </a:prstGeom>
        </p:spPr>
        <p:txBody>
          <a:bodyPr/>
          <a:lstStyle>
            <a:lvl1pPr marL="411480" indent="-411480" algn="l" defTabSz="164592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5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34440" indent="-411480" algn="l" defTabSz="164592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4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57400" indent="-411480" algn="l" defTabSz="164592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360" indent="-411480" algn="l" defTabSz="164592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3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703320" indent="-411480" algn="l" defTabSz="164592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3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26280" indent="-411480" algn="l" defTabSz="164592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3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49240" indent="-411480" algn="l" defTabSz="164592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3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72200" indent="-411480" algn="l" defTabSz="164592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3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95160" indent="-411480" algn="l" defTabSz="164592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3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Contact us at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002D4AB-5B5D-4A14-0C13-63F7FCADAE65}"/>
              </a:ext>
            </a:extLst>
          </p:cNvPr>
          <p:cNvSpPr txBox="1">
            <a:spLocks/>
          </p:cNvSpPr>
          <p:nvPr/>
        </p:nvSpPr>
        <p:spPr>
          <a:xfrm>
            <a:off x="26626821" y="12414677"/>
            <a:ext cx="10558778" cy="2119935"/>
          </a:xfrm>
          <a:prstGeom prst="rect">
            <a:avLst/>
          </a:prstGeom>
        </p:spPr>
        <p:txBody>
          <a:bodyPr/>
          <a:lstStyle>
            <a:lvl1pPr marL="411480" indent="-411480" algn="l" defTabSz="164592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5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34440" indent="-411480" algn="l" defTabSz="164592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4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57400" indent="-411480" algn="l" defTabSz="164592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360" indent="-411480" algn="l" defTabSz="164592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3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703320" indent="-411480" algn="l" defTabSz="164592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3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26280" indent="-411480" algn="l" defTabSz="164592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3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49240" indent="-411480" algn="l" defTabSz="164592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3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72200" indent="-411480" algn="l" defTabSz="164592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3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95160" indent="-411480" algn="l" defTabSz="164592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3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000" b="1" dirty="0">
                <a:solidFill>
                  <a:schemeClr val="bg1"/>
                </a:solidFill>
                <a:latin typeface="+mj-lt"/>
              </a:rPr>
              <a:t>Jigar Varak</a:t>
            </a:r>
          </a:p>
          <a:p>
            <a:pPr marL="0" indent="0">
              <a:buNone/>
            </a:pPr>
            <a:r>
              <a:rPr lang="en-US" sz="6000" b="1" dirty="0">
                <a:solidFill>
                  <a:schemeClr val="bg1"/>
                </a:solidFill>
                <a:latin typeface="+mj-lt"/>
              </a:rPr>
              <a:t>jigarvarak2001@gmail.com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648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1C618E-19F3-4F0E-A27A-B0B93285F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9530" y="2980186"/>
            <a:ext cx="12453257" cy="4661838"/>
          </a:xfrm>
        </p:spPr>
        <p:txBody>
          <a:bodyPr>
            <a:normAutofit/>
          </a:bodyPr>
          <a:lstStyle/>
          <a:p>
            <a:pPr algn="l"/>
            <a:r>
              <a:rPr lang="en-US" sz="11500" dirty="0"/>
              <a:t>OBJECTIVE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DD9705-A1B1-8DDA-39EB-722690280FEA}"/>
              </a:ext>
            </a:extLst>
          </p:cNvPr>
          <p:cNvSpPr txBox="1"/>
          <p:nvPr/>
        </p:nvSpPr>
        <p:spPr>
          <a:xfrm>
            <a:off x="14321245" y="1562755"/>
            <a:ext cx="259515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+mj-lt"/>
              </a:rPr>
              <a:t>RDBMS USED TO RUN THE QUERIES : </a:t>
            </a:r>
            <a:r>
              <a:rPr lang="en-US" sz="8800" b="1" dirty="0">
                <a:solidFill>
                  <a:srgbClr val="FF0000"/>
                </a:solidFill>
                <a:latin typeface="+mj-lt"/>
              </a:rPr>
              <a:t>MYSQL</a:t>
            </a:r>
            <a:endParaRPr lang="en-IN" sz="88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B8E2A2-4BC2-0BAE-C728-B935440F0363}"/>
              </a:ext>
            </a:extLst>
          </p:cNvPr>
          <p:cNvSpPr txBox="1"/>
          <p:nvPr/>
        </p:nvSpPr>
        <p:spPr>
          <a:xfrm>
            <a:off x="16389530" y="7465160"/>
            <a:ext cx="19986171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  <a:latin typeface="+mj-lt"/>
              </a:rPr>
              <a:t>The primary  objective of the E-business is </a:t>
            </a:r>
          </a:p>
          <a:p>
            <a:r>
              <a:rPr lang="en-US" sz="6000" b="1" dirty="0">
                <a:solidFill>
                  <a:srgbClr val="FF0000"/>
                </a:solidFill>
                <a:latin typeface="+mj-lt"/>
              </a:rPr>
              <a:t>To achieve sustainable business growth while addressing existing challenges.</a:t>
            </a:r>
          </a:p>
          <a:p>
            <a:endParaRPr lang="en-US" sz="6000" b="1" dirty="0">
              <a:solidFill>
                <a:srgbClr val="FF0000"/>
              </a:solidFill>
              <a:latin typeface="+mj-lt"/>
            </a:endParaRPr>
          </a:p>
          <a:p>
            <a:r>
              <a:rPr lang="en-US" sz="6000" b="1" dirty="0">
                <a:solidFill>
                  <a:srgbClr val="FF0000"/>
                </a:solidFill>
                <a:latin typeface="+mj-lt"/>
              </a:rPr>
              <a:t>We need to examine the dataset with SQL and help the E-business understand its business growth by answering simple question.</a:t>
            </a:r>
            <a:endParaRPr lang="en-IN" sz="4000" b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4" name="Picture 3" descr="A close-up of a swinger&#10;&#10;Description automatically generated">
            <a:extLst>
              <a:ext uri="{FF2B5EF4-FFF2-40B4-BE49-F238E27FC236}">
                <a16:creationId xmlns:a16="http://schemas.microsoft.com/office/drawing/2014/main" id="{E228E0EE-F862-3F18-8537-30C69F5F61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68" t="2787" r="9693" b="4866"/>
          <a:stretch/>
        </p:blipFill>
        <p:spPr>
          <a:xfrm>
            <a:off x="822958" y="1562755"/>
            <a:ext cx="13498287" cy="1782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80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E60A12-0715-C583-9265-12C5A7764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1" t="29762" r="40965" b="10119"/>
          <a:stretch/>
        </p:blipFill>
        <p:spPr>
          <a:xfrm>
            <a:off x="1508760" y="3665762"/>
            <a:ext cx="21242383" cy="171129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94AE88-7CAE-866A-4511-45E0C4ECD121}"/>
              </a:ext>
            </a:extLst>
          </p:cNvPr>
          <p:cNvSpPr txBox="1"/>
          <p:nvPr/>
        </p:nvSpPr>
        <p:spPr>
          <a:xfrm>
            <a:off x="1508760" y="1166923"/>
            <a:ext cx="22555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E-BUSINESS</a:t>
            </a:r>
            <a:r>
              <a:rPr lang="en-US" sz="10000" b="1" dirty="0">
                <a:solidFill>
                  <a:srgbClr val="F2F2F2"/>
                </a:solidFill>
                <a:latin typeface="+mj-lt"/>
              </a:rPr>
              <a:t> </a:t>
            </a:r>
            <a:r>
              <a:rPr lang="en-US" sz="10000" b="1" dirty="0">
                <a:solidFill>
                  <a:srgbClr val="FFFFFF"/>
                </a:solidFill>
                <a:latin typeface="+mj-lt"/>
              </a:rPr>
              <a:t>DATABASE SCHEMA</a:t>
            </a:r>
            <a:endParaRPr lang="en-IN" sz="10000" b="1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5" name="Picture 4" descr="A cup of coffee with a heart in the foam&#10;&#10;Description automatically generated">
            <a:extLst>
              <a:ext uri="{FF2B5EF4-FFF2-40B4-BE49-F238E27FC236}">
                <a16:creationId xmlns:a16="http://schemas.microsoft.com/office/drawing/2014/main" id="{E80E43A6-F909-5BD5-0599-42930A924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9080" y="4278086"/>
            <a:ext cx="12085320" cy="17112915"/>
          </a:xfrm>
          <a:prstGeom prst="rect">
            <a:avLst/>
          </a:prstGeom>
        </p:spPr>
      </p:pic>
      <p:pic>
        <p:nvPicPr>
          <p:cNvPr id="6" name="Picture 5" descr="A child holding a box in a store&#10;&#10;Description automatically generated">
            <a:extLst>
              <a:ext uri="{FF2B5EF4-FFF2-40B4-BE49-F238E27FC236}">
                <a16:creationId xmlns:a16="http://schemas.microsoft.com/office/drawing/2014/main" id="{7E3193E2-E3E6-003D-0449-CB7215D380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36" t="2098" r="7608" b="5555"/>
          <a:stretch/>
        </p:blipFill>
        <p:spPr>
          <a:xfrm>
            <a:off x="23588520" y="3118180"/>
            <a:ext cx="6681119" cy="7194406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241999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299D67-F505-EDD4-1D78-4FCDB88651E8}"/>
              </a:ext>
            </a:extLst>
          </p:cNvPr>
          <p:cNvSpPr/>
          <p:nvPr/>
        </p:nvSpPr>
        <p:spPr>
          <a:xfrm>
            <a:off x="1299410" y="4966605"/>
            <a:ext cx="20996443" cy="967093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400" b="1" dirty="0">
                <a:solidFill>
                  <a:srgbClr val="00B0F0"/>
                </a:solidFill>
                <a:latin typeface="+mj-lt"/>
              </a:rPr>
              <a:t> SELECT</a:t>
            </a:r>
            <a:r>
              <a:rPr lang="en-US" sz="5400" dirty="0">
                <a:solidFill>
                  <a:srgbClr val="002060"/>
                </a:solidFill>
                <a:latin typeface="+mj-lt"/>
              </a:rPr>
              <a:t> </a:t>
            </a:r>
            <a:r>
              <a:rPr lang="en-US" sz="5400" dirty="0">
                <a:solidFill>
                  <a:schemeClr val="tx1"/>
                </a:solidFill>
                <a:latin typeface="+mj-lt"/>
              </a:rPr>
              <a:t>product_name,((p.price)*(o.quantity)) as sale_amount</a:t>
            </a:r>
          </a:p>
          <a:p>
            <a:endParaRPr lang="en-US" sz="5400" dirty="0">
              <a:solidFill>
                <a:schemeClr val="tx1"/>
              </a:solidFill>
              <a:latin typeface="+mj-lt"/>
            </a:endParaRPr>
          </a:p>
          <a:p>
            <a:r>
              <a:rPr lang="en-US" sz="5400" b="1" dirty="0">
                <a:solidFill>
                  <a:srgbClr val="00B0F0"/>
                </a:solidFill>
                <a:latin typeface="+mj-lt"/>
              </a:rPr>
              <a:t> FROM</a:t>
            </a:r>
            <a:r>
              <a:rPr lang="en-US" sz="5400" dirty="0">
                <a:solidFill>
                  <a:srgbClr val="002060"/>
                </a:solidFill>
                <a:latin typeface="+mj-lt"/>
              </a:rPr>
              <a:t> </a:t>
            </a:r>
            <a:r>
              <a:rPr lang="en-US" sz="5400" dirty="0">
                <a:solidFill>
                  <a:schemeClr val="tx1"/>
                </a:solidFill>
                <a:latin typeface="+mj-lt"/>
              </a:rPr>
              <a:t>products p</a:t>
            </a:r>
            <a:r>
              <a:rPr lang="en-US" sz="5400" dirty="0">
                <a:solidFill>
                  <a:srgbClr val="002060"/>
                </a:solidFill>
                <a:latin typeface="+mj-lt"/>
              </a:rPr>
              <a:t> </a:t>
            </a:r>
          </a:p>
          <a:p>
            <a:endParaRPr lang="en-US" sz="5400" dirty="0">
              <a:solidFill>
                <a:srgbClr val="002060"/>
              </a:solidFill>
              <a:latin typeface="+mj-lt"/>
            </a:endParaRPr>
          </a:p>
          <a:p>
            <a:r>
              <a:rPr lang="en-US" sz="5400" b="1" dirty="0">
                <a:solidFill>
                  <a:srgbClr val="00B0F0"/>
                </a:solidFill>
                <a:latin typeface="+mj-lt"/>
              </a:rPr>
              <a:t> JOIN</a:t>
            </a:r>
            <a:r>
              <a:rPr lang="en-US" sz="5400" dirty="0">
                <a:solidFill>
                  <a:srgbClr val="002060"/>
                </a:solidFill>
                <a:latin typeface="+mj-lt"/>
              </a:rPr>
              <a:t> </a:t>
            </a:r>
            <a:r>
              <a:rPr lang="en-US" sz="5400" dirty="0">
                <a:solidFill>
                  <a:schemeClr val="tx1"/>
                </a:solidFill>
                <a:latin typeface="+mj-lt"/>
              </a:rPr>
              <a:t>orderitems o </a:t>
            </a:r>
          </a:p>
          <a:p>
            <a:endParaRPr lang="en-US" sz="5400" dirty="0">
              <a:solidFill>
                <a:schemeClr val="tx1"/>
              </a:solidFill>
              <a:latin typeface="+mj-lt"/>
            </a:endParaRPr>
          </a:p>
          <a:p>
            <a:r>
              <a:rPr lang="en-US" sz="5400" b="1" dirty="0">
                <a:solidFill>
                  <a:srgbClr val="00B0F0"/>
                </a:solidFill>
                <a:latin typeface="+mj-lt"/>
              </a:rPr>
              <a:t> ON</a:t>
            </a:r>
            <a:r>
              <a:rPr lang="en-US" sz="5400" dirty="0">
                <a:solidFill>
                  <a:srgbClr val="002060"/>
                </a:solidFill>
                <a:latin typeface="+mj-lt"/>
              </a:rPr>
              <a:t> </a:t>
            </a:r>
            <a:r>
              <a:rPr lang="en-US" sz="5400" dirty="0">
                <a:solidFill>
                  <a:schemeClr val="tx1"/>
                </a:solidFill>
                <a:latin typeface="+mj-lt"/>
              </a:rPr>
              <a:t>p.product_id = o.product_id </a:t>
            </a:r>
          </a:p>
          <a:p>
            <a:endParaRPr lang="en-US" sz="5400" dirty="0">
              <a:solidFill>
                <a:schemeClr val="tx1"/>
              </a:solidFill>
              <a:latin typeface="+mj-lt"/>
            </a:endParaRPr>
          </a:p>
          <a:p>
            <a:r>
              <a:rPr lang="en-US" sz="5400" b="1" dirty="0">
                <a:solidFill>
                  <a:srgbClr val="00B0F0"/>
                </a:solidFill>
                <a:latin typeface="+mj-lt"/>
              </a:rPr>
              <a:t> ORDER BY </a:t>
            </a:r>
            <a:r>
              <a:rPr lang="en-US" sz="5400" dirty="0">
                <a:solidFill>
                  <a:schemeClr val="tx1"/>
                </a:solidFill>
                <a:latin typeface="+mj-lt"/>
              </a:rPr>
              <a:t>((p.price)*(o.quantity)) </a:t>
            </a:r>
            <a:r>
              <a:rPr lang="en-US" sz="5400" b="1" dirty="0">
                <a:solidFill>
                  <a:srgbClr val="00B0F0"/>
                </a:solidFill>
                <a:latin typeface="+mj-lt"/>
              </a:rPr>
              <a:t>DESC</a:t>
            </a:r>
          </a:p>
          <a:p>
            <a:endParaRPr lang="en-US" sz="5400" b="1" dirty="0">
              <a:solidFill>
                <a:srgbClr val="00B0F0"/>
              </a:solidFill>
              <a:latin typeface="+mj-lt"/>
            </a:endParaRPr>
          </a:p>
          <a:p>
            <a:r>
              <a:rPr lang="en-US" sz="5400" b="1" dirty="0">
                <a:solidFill>
                  <a:srgbClr val="00B0F0"/>
                </a:solidFill>
                <a:latin typeface="+mj-lt"/>
              </a:rPr>
              <a:t> LIMIT</a:t>
            </a:r>
            <a:r>
              <a:rPr lang="en-US" sz="5400" b="1" dirty="0">
                <a:solidFill>
                  <a:schemeClr val="accent1"/>
                </a:solidFill>
                <a:latin typeface="+mj-lt"/>
              </a:rPr>
              <a:t> </a:t>
            </a:r>
            <a:r>
              <a:rPr lang="en-US" sz="5400" dirty="0">
                <a:solidFill>
                  <a:schemeClr val="accent2"/>
                </a:solidFill>
                <a:latin typeface="+mj-lt"/>
              </a:rPr>
              <a:t>5;</a:t>
            </a:r>
            <a:endParaRPr lang="en-IN" sz="9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BB992C-897F-D4DB-46C5-D5E75662167E}"/>
              </a:ext>
            </a:extLst>
          </p:cNvPr>
          <p:cNvSpPr txBox="1"/>
          <p:nvPr/>
        </p:nvSpPr>
        <p:spPr>
          <a:xfrm>
            <a:off x="8451897" y="0"/>
            <a:ext cx="133309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i="1" dirty="0">
                <a:solidFill>
                  <a:schemeClr val="bg1"/>
                </a:solidFill>
                <a:latin typeface="+mj-lt"/>
              </a:rPr>
              <a:t>QUESTION</a:t>
            </a:r>
            <a:r>
              <a:rPr lang="en-US" sz="10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0000" b="1" dirty="0">
                <a:solidFill>
                  <a:schemeClr val="bg1"/>
                </a:solidFill>
                <a:latin typeface="+mj-lt"/>
              </a:rPr>
              <a:t>1</a:t>
            </a:r>
            <a:endParaRPr lang="en-IN" sz="10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CE7BD4-53C6-4780-C4BE-6972A60792DA}"/>
              </a:ext>
            </a:extLst>
          </p:cNvPr>
          <p:cNvSpPr txBox="1"/>
          <p:nvPr/>
        </p:nvSpPr>
        <p:spPr>
          <a:xfrm>
            <a:off x="1299410" y="1631216"/>
            <a:ext cx="3623911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b="1" i="0" dirty="0">
                <a:solidFill>
                  <a:schemeClr val="bg1"/>
                </a:solidFill>
                <a:effectLst/>
                <a:latin typeface="+mj-lt"/>
              </a:rPr>
              <a:t>find the total sales amount for each product. Order the result to show the top 5 products.</a:t>
            </a:r>
            <a:endParaRPr lang="en-IN" sz="100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6D8F93-8954-67BE-4944-F802141D46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94" t="45621" r="70453" b="40265"/>
          <a:stretch/>
        </p:blipFill>
        <p:spPr>
          <a:xfrm>
            <a:off x="1374271" y="15163447"/>
            <a:ext cx="15397749" cy="6326784"/>
          </a:xfrm>
          <a:prstGeom prst="rect">
            <a:avLst/>
          </a:prstGeom>
        </p:spPr>
      </p:pic>
      <p:pic>
        <p:nvPicPr>
          <p:cNvPr id="9" name="Picture 8" descr="A person in headphones holding a book&#10;&#10;Description automatically generated">
            <a:extLst>
              <a:ext uri="{FF2B5EF4-FFF2-40B4-BE49-F238E27FC236}">
                <a16:creationId xmlns:a16="http://schemas.microsoft.com/office/drawing/2014/main" id="{AFFF65A2-2AE6-C4A2-2B1E-C5171B3A5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5698" y="7259800"/>
            <a:ext cx="9051628" cy="8587581"/>
          </a:xfrm>
          <a:prstGeom prst="rect">
            <a:avLst/>
          </a:prstGeom>
        </p:spPr>
      </p:pic>
      <p:pic>
        <p:nvPicPr>
          <p:cNvPr id="11" name="Picture 10" descr="A child holding a box in a store&#10;&#10;Description automatically generated">
            <a:extLst>
              <a:ext uri="{FF2B5EF4-FFF2-40B4-BE49-F238E27FC236}">
                <a16:creationId xmlns:a16="http://schemas.microsoft.com/office/drawing/2014/main" id="{7956E7E7-E213-B978-E3EE-B0F1C27228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36" t="2098" r="7608" b="5555"/>
          <a:stretch/>
        </p:blipFill>
        <p:spPr>
          <a:xfrm>
            <a:off x="25942093" y="13339075"/>
            <a:ext cx="5875397" cy="6326783"/>
          </a:xfrm>
          <a:prstGeom prst="flowChartConnector">
            <a:avLst/>
          </a:prstGeom>
        </p:spPr>
      </p:pic>
      <p:pic>
        <p:nvPicPr>
          <p:cNvPr id="12" name="Picture 11" descr="A cup of coffee and newspaper&#10;&#10;Description automatically generated">
            <a:extLst>
              <a:ext uri="{FF2B5EF4-FFF2-40B4-BE49-F238E27FC236}">
                <a16:creationId xmlns:a16="http://schemas.microsoft.com/office/drawing/2014/main" id="{370A5926-FBA5-9E7F-2BBF-6D5CFFEA15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5562" y="3630472"/>
            <a:ext cx="6573061" cy="65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56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441FD601-8CA3-6EAD-6D87-A15D76669E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0058" y="2340176"/>
            <a:ext cx="33144178" cy="1357746"/>
          </a:xfrm>
        </p:spPr>
        <p:txBody>
          <a:bodyPr/>
          <a:lstStyle/>
          <a:p>
            <a:r>
              <a:rPr lang="en-IN" sz="10000" b="1" i="0" dirty="0">
                <a:effectLst/>
                <a:latin typeface="+mj-lt"/>
              </a:rPr>
              <a:t>calculate </a:t>
            </a:r>
            <a:r>
              <a:rPr lang="en-IN" sz="9600" b="1" i="0" dirty="0">
                <a:effectLst/>
                <a:latin typeface="+mj-lt"/>
              </a:rPr>
              <a:t>the</a:t>
            </a:r>
            <a:r>
              <a:rPr lang="en-IN" sz="10000" b="1" i="0" dirty="0">
                <a:effectLst/>
                <a:latin typeface="+mj-lt"/>
              </a:rPr>
              <a:t> average order value for each customer.</a:t>
            </a:r>
            <a:endParaRPr lang="en-IN" sz="10000" b="1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FB0EA5-45E7-6049-3892-A5C922AAA54E}"/>
              </a:ext>
            </a:extLst>
          </p:cNvPr>
          <p:cNvSpPr txBox="1"/>
          <p:nvPr/>
        </p:nvSpPr>
        <p:spPr>
          <a:xfrm>
            <a:off x="7619999" y="0"/>
            <a:ext cx="199242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bg1"/>
                </a:solidFill>
                <a:latin typeface="+mj-lt"/>
              </a:rPr>
              <a:t>QUESTION 2</a:t>
            </a:r>
            <a:endParaRPr lang="en-IN" sz="10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A637F5-4E31-A9D0-D963-7FA37E39F8D4}"/>
              </a:ext>
            </a:extLst>
          </p:cNvPr>
          <p:cNvSpPr/>
          <p:nvPr/>
        </p:nvSpPr>
        <p:spPr>
          <a:xfrm>
            <a:off x="1588169" y="4331368"/>
            <a:ext cx="17919031" cy="132828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5400" b="1" dirty="0">
                <a:solidFill>
                  <a:srgbClr val="00B0F0"/>
                </a:solidFill>
                <a:latin typeface="+mj-lt"/>
              </a:rPr>
              <a:t>SELECT</a:t>
            </a:r>
          </a:p>
          <a:p>
            <a:r>
              <a:rPr lang="en-IN" sz="6600" dirty="0">
                <a:solidFill>
                  <a:schemeClr val="tx1"/>
                </a:solidFill>
                <a:latin typeface="+mj-lt"/>
              </a:rPr>
              <a:t>row_number() over()as Row_num, C.customer_name,</a:t>
            </a:r>
          </a:p>
          <a:p>
            <a:r>
              <a:rPr lang="en-IN" sz="5400" b="1" dirty="0">
                <a:solidFill>
                  <a:srgbClr val="00B0F0"/>
                </a:solidFill>
                <a:latin typeface="+mj-lt"/>
              </a:rPr>
              <a:t>ROUND(AVG</a:t>
            </a:r>
            <a:r>
              <a:rPr lang="en-IN" sz="6600" dirty="0">
                <a:solidFill>
                  <a:schemeClr val="tx1"/>
                </a:solidFill>
                <a:latin typeface="+mj-lt"/>
              </a:rPr>
              <a:t>(P.price*od.quantity),2) as Avg_sale</a:t>
            </a:r>
          </a:p>
          <a:p>
            <a:r>
              <a:rPr lang="en-IN" sz="5400" b="1" dirty="0">
                <a:solidFill>
                  <a:srgbClr val="00B0F0"/>
                </a:solidFill>
                <a:latin typeface="+mj-lt"/>
              </a:rPr>
              <a:t>FROM</a:t>
            </a:r>
            <a:r>
              <a:rPr lang="en-IN" sz="6600" dirty="0">
                <a:solidFill>
                  <a:schemeClr val="tx1"/>
                </a:solidFill>
                <a:latin typeface="+mj-lt"/>
              </a:rPr>
              <a:t> customers c </a:t>
            </a:r>
          </a:p>
          <a:p>
            <a:r>
              <a:rPr lang="en-IN" sz="5400" b="1" dirty="0">
                <a:solidFill>
                  <a:srgbClr val="00B0F0"/>
                </a:solidFill>
                <a:latin typeface="+mj-lt"/>
              </a:rPr>
              <a:t>JOIN</a:t>
            </a:r>
            <a:r>
              <a:rPr lang="en-IN" sz="6600" dirty="0">
                <a:solidFill>
                  <a:schemeClr val="tx1"/>
                </a:solidFill>
                <a:latin typeface="+mj-lt"/>
              </a:rPr>
              <a:t> orders o</a:t>
            </a:r>
          </a:p>
          <a:p>
            <a:r>
              <a:rPr lang="en-IN" sz="5400" b="1" dirty="0">
                <a:solidFill>
                  <a:srgbClr val="00B0F0"/>
                </a:solidFill>
                <a:latin typeface="+mj-lt"/>
              </a:rPr>
              <a:t>ON</a:t>
            </a:r>
            <a:r>
              <a:rPr lang="en-IN" sz="6600" dirty="0">
                <a:solidFill>
                  <a:schemeClr val="tx1"/>
                </a:solidFill>
                <a:latin typeface="+mj-lt"/>
              </a:rPr>
              <a:t> c.customer_id=o.customer_id </a:t>
            </a:r>
          </a:p>
          <a:p>
            <a:r>
              <a:rPr lang="en-IN" sz="5400" b="1" dirty="0">
                <a:solidFill>
                  <a:srgbClr val="00B0F0"/>
                </a:solidFill>
                <a:latin typeface="+mj-lt"/>
              </a:rPr>
              <a:t>JOIN</a:t>
            </a:r>
            <a:r>
              <a:rPr lang="en-IN" sz="6600" dirty="0">
                <a:solidFill>
                  <a:schemeClr val="tx1"/>
                </a:solidFill>
                <a:latin typeface="+mj-lt"/>
              </a:rPr>
              <a:t> orderitems od</a:t>
            </a:r>
          </a:p>
          <a:p>
            <a:r>
              <a:rPr lang="en-IN" sz="5400" b="1" dirty="0">
                <a:solidFill>
                  <a:srgbClr val="00B0F0"/>
                </a:solidFill>
                <a:latin typeface="+mj-lt"/>
              </a:rPr>
              <a:t>ON</a:t>
            </a:r>
            <a:r>
              <a:rPr lang="en-IN" sz="6600" dirty="0">
                <a:solidFill>
                  <a:schemeClr val="tx1"/>
                </a:solidFill>
                <a:latin typeface="+mj-lt"/>
              </a:rPr>
              <a:t> o.order_id=od.order_id</a:t>
            </a:r>
          </a:p>
          <a:p>
            <a:r>
              <a:rPr lang="en-IN" sz="5400" b="1" dirty="0">
                <a:solidFill>
                  <a:srgbClr val="00B0F0"/>
                </a:solidFill>
                <a:latin typeface="+mj-lt"/>
              </a:rPr>
              <a:t>JOIN</a:t>
            </a:r>
            <a:r>
              <a:rPr lang="en-IN" sz="6600" dirty="0">
                <a:solidFill>
                  <a:schemeClr val="tx1"/>
                </a:solidFill>
                <a:latin typeface="+mj-lt"/>
              </a:rPr>
              <a:t> products p</a:t>
            </a:r>
          </a:p>
          <a:p>
            <a:r>
              <a:rPr lang="en-IN" sz="5400" b="1" dirty="0">
                <a:solidFill>
                  <a:srgbClr val="00B0F0"/>
                </a:solidFill>
                <a:latin typeface="+mj-lt"/>
              </a:rPr>
              <a:t>ON</a:t>
            </a:r>
            <a:r>
              <a:rPr lang="en-IN" sz="6600" dirty="0">
                <a:solidFill>
                  <a:schemeClr val="tx1"/>
                </a:solidFill>
                <a:latin typeface="+mj-lt"/>
              </a:rPr>
              <a:t> p.product_id=od.product_id</a:t>
            </a:r>
          </a:p>
          <a:p>
            <a:r>
              <a:rPr lang="en-IN" sz="5400" b="1" dirty="0">
                <a:solidFill>
                  <a:srgbClr val="00B0F0"/>
                </a:solidFill>
                <a:latin typeface="+mj-lt"/>
              </a:rPr>
              <a:t>GROUP BY </a:t>
            </a:r>
            <a:r>
              <a:rPr lang="en-IN" sz="6600" dirty="0">
                <a:solidFill>
                  <a:schemeClr val="tx1"/>
                </a:solidFill>
                <a:latin typeface="+mj-lt"/>
              </a:rPr>
              <a:t>customer_name</a:t>
            </a:r>
          </a:p>
          <a:p>
            <a:r>
              <a:rPr lang="en-IN" sz="5400" b="1" dirty="0">
                <a:solidFill>
                  <a:srgbClr val="00B0F0"/>
                </a:solidFill>
                <a:latin typeface="+mj-lt"/>
              </a:rPr>
              <a:t>ORDER BY </a:t>
            </a:r>
            <a:r>
              <a:rPr lang="en-IN" sz="6600" dirty="0">
                <a:solidFill>
                  <a:schemeClr val="tx1"/>
                </a:solidFill>
                <a:latin typeface="+mj-lt"/>
              </a:rPr>
              <a:t>avg(P.price*od.quantity) </a:t>
            </a:r>
            <a:r>
              <a:rPr lang="en-IN" sz="5400" b="1" dirty="0">
                <a:solidFill>
                  <a:srgbClr val="00B0F0"/>
                </a:solidFill>
                <a:latin typeface="+mj-lt"/>
              </a:rPr>
              <a:t>DESC</a:t>
            </a:r>
            <a:r>
              <a:rPr lang="en-IN" sz="6600" dirty="0">
                <a:solidFill>
                  <a:schemeClr val="tx1"/>
                </a:solidFill>
                <a:latin typeface="+mj-lt"/>
              </a:rPr>
              <a:t>;</a:t>
            </a:r>
            <a:endParaRPr lang="en-IN" sz="10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2E3437-CD8C-D1DB-AAD5-6F5315D6E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96" t="45407" r="67742" b="34025"/>
          <a:stretch/>
        </p:blipFill>
        <p:spPr>
          <a:xfrm>
            <a:off x="20096173" y="4406882"/>
            <a:ext cx="8310406" cy="8055429"/>
          </a:xfrm>
          <a:prstGeom prst="rect">
            <a:avLst/>
          </a:prstGeom>
        </p:spPr>
      </p:pic>
      <p:pic>
        <p:nvPicPr>
          <p:cNvPr id="7" name="Picture 6" descr="A record and a book&#10;&#10;Description automatically generated with medium confidence">
            <a:extLst>
              <a:ext uri="{FF2B5EF4-FFF2-40B4-BE49-F238E27FC236}">
                <a16:creationId xmlns:a16="http://schemas.microsoft.com/office/drawing/2014/main" id="{BA31E03E-C5D3-3E7E-2AC9-B3114F4547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22" r="12797" b="8117"/>
          <a:stretch/>
        </p:blipFill>
        <p:spPr>
          <a:xfrm>
            <a:off x="28995552" y="3970524"/>
            <a:ext cx="9626962" cy="1563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39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7" descr="Abstract">
            <a:extLst>
              <a:ext uri="{FF2B5EF4-FFF2-40B4-BE49-F238E27FC236}">
                <a16:creationId xmlns:a16="http://schemas.microsoft.com/office/drawing/2014/main" id="{F75364B7-11C4-D025-FE69-18AB3A9D7E5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2163"/>
            <a:ext cx="39014400" cy="22148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B8BAA7-505D-151A-C7FF-348D3A9DCA62}"/>
              </a:ext>
            </a:extLst>
          </p:cNvPr>
          <p:cNvSpPr txBox="1"/>
          <p:nvPr/>
        </p:nvSpPr>
        <p:spPr>
          <a:xfrm>
            <a:off x="7620000" y="94913"/>
            <a:ext cx="23774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bg1"/>
                </a:solidFill>
                <a:latin typeface="+mj-lt"/>
              </a:rPr>
              <a:t>QUESTION 3</a:t>
            </a:r>
            <a:endParaRPr lang="en-IN" sz="10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A2DFD5-B0DF-9918-4FB1-6CB0742628CB}"/>
              </a:ext>
            </a:extLst>
          </p:cNvPr>
          <p:cNvSpPr txBox="1"/>
          <p:nvPr/>
        </p:nvSpPr>
        <p:spPr>
          <a:xfrm>
            <a:off x="522514" y="1712150"/>
            <a:ext cx="360534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b="1" i="0" dirty="0">
                <a:solidFill>
                  <a:schemeClr val="bg1"/>
                </a:solidFill>
                <a:effectLst/>
                <a:latin typeface="+mj-lt"/>
              </a:rPr>
              <a:t>identify customers who have not placed any orders in the after ‘2023-01-05’.</a:t>
            </a:r>
            <a:endParaRPr lang="en-IN" sz="8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D0FE87-21FE-BD50-6F13-451A918B93D3}"/>
              </a:ext>
            </a:extLst>
          </p:cNvPr>
          <p:cNvSpPr/>
          <p:nvPr/>
        </p:nvSpPr>
        <p:spPr>
          <a:xfrm>
            <a:off x="370113" y="4347629"/>
            <a:ext cx="28172229" cy="96655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200" b="1" dirty="0">
                <a:solidFill>
                  <a:srgbClr val="00B0F0"/>
                </a:solidFill>
                <a:latin typeface="+mj-lt"/>
              </a:rPr>
              <a:t>SELECT</a:t>
            </a:r>
          </a:p>
          <a:p>
            <a:r>
              <a:rPr lang="en-US" sz="80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7200" dirty="0">
                <a:solidFill>
                  <a:schemeClr val="tx1"/>
                </a:solidFill>
                <a:latin typeface="+mj-lt"/>
              </a:rPr>
              <a:t>C.customer_id,</a:t>
            </a:r>
          </a:p>
          <a:p>
            <a:r>
              <a:rPr lang="en-US" sz="80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7200" dirty="0">
                <a:solidFill>
                  <a:schemeClr val="tx1"/>
                </a:solidFill>
                <a:latin typeface="+mj-lt"/>
              </a:rPr>
              <a:t>C.customer_name</a:t>
            </a:r>
          </a:p>
          <a:p>
            <a:r>
              <a:rPr lang="en-US" sz="7200" b="1" dirty="0">
                <a:solidFill>
                  <a:srgbClr val="00B0F0"/>
                </a:solidFill>
                <a:latin typeface="+mj-lt"/>
              </a:rPr>
              <a:t>FROM </a:t>
            </a:r>
            <a:r>
              <a:rPr lang="en-US" sz="7200" dirty="0">
                <a:solidFill>
                  <a:schemeClr val="tx1"/>
                </a:solidFill>
                <a:latin typeface="+mj-lt"/>
              </a:rPr>
              <a:t>customers c </a:t>
            </a:r>
          </a:p>
          <a:p>
            <a:r>
              <a:rPr lang="en-US" sz="7200" b="1" dirty="0">
                <a:solidFill>
                  <a:srgbClr val="00B0F0"/>
                </a:solidFill>
                <a:latin typeface="+mj-lt"/>
              </a:rPr>
              <a:t>LEFT JOIN </a:t>
            </a:r>
            <a:r>
              <a:rPr lang="en-US" sz="7200" dirty="0">
                <a:solidFill>
                  <a:schemeClr val="tx1"/>
                </a:solidFill>
                <a:latin typeface="+mj-lt"/>
              </a:rPr>
              <a:t>orders o </a:t>
            </a:r>
          </a:p>
          <a:p>
            <a:r>
              <a:rPr lang="en-US" sz="7200" b="1" dirty="0">
                <a:solidFill>
                  <a:srgbClr val="00B0F0"/>
                </a:solidFill>
                <a:latin typeface="+mj-lt"/>
              </a:rPr>
              <a:t>ON</a:t>
            </a:r>
            <a:r>
              <a:rPr lang="en-US" sz="80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7200" dirty="0">
                <a:solidFill>
                  <a:schemeClr val="tx1"/>
                </a:solidFill>
                <a:latin typeface="+mj-lt"/>
              </a:rPr>
              <a:t>C.customer_id=O.customer_id </a:t>
            </a:r>
          </a:p>
          <a:p>
            <a:r>
              <a:rPr lang="en-US" sz="7200" b="1" dirty="0">
                <a:solidFill>
                  <a:srgbClr val="00B0F0"/>
                </a:solidFill>
                <a:latin typeface="+mj-lt"/>
              </a:rPr>
              <a:t>WHERE</a:t>
            </a:r>
            <a:r>
              <a:rPr lang="en-US" sz="80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7200" dirty="0">
                <a:solidFill>
                  <a:schemeClr val="tx1"/>
                </a:solidFill>
                <a:latin typeface="+mj-lt"/>
              </a:rPr>
              <a:t>o.order_date </a:t>
            </a:r>
            <a:r>
              <a:rPr lang="en-US" sz="6600" b="1" dirty="0">
                <a:solidFill>
                  <a:srgbClr val="00B0F0"/>
                </a:solidFill>
                <a:latin typeface="+mj-lt"/>
              </a:rPr>
              <a:t>IS NULL OR </a:t>
            </a:r>
            <a:r>
              <a:rPr lang="en-US" sz="7200" dirty="0">
                <a:solidFill>
                  <a:schemeClr val="tx1"/>
                </a:solidFill>
                <a:latin typeface="+mj-lt"/>
              </a:rPr>
              <a:t>o.order_date &gt;'2023-01-05</a:t>
            </a:r>
            <a:r>
              <a:rPr lang="en-US" sz="8000" dirty="0">
                <a:solidFill>
                  <a:schemeClr val="tx1"/>
                </a:solidFill>
                <a:latin typeface="+mj-lt"/>
              </a:rPr>
              <a:t>'</a:t>
            </a:r>
            <a:endParaRPr lang="en-IN" sz="8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42D26E-2E18-AEE7-DC84-76E9CA3928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02" t="48167" r="70276" b="27381"/>
          <a:stretch/>
        </p:blipFill>
        <p:spPr>
          <a:xfrm>
            <a:off x="4071255" y="13854300"/>
            <a:ext cx="12213773" cy="8272128"/>
          </a:xfrm>
          <a:prstGeom prst="rect">
            <a:avLst/>
          </a:prstGeom>
        </p:spPr>
      </p:pic>
      <p:pic>
        <p:nvPicPr>
          <p:cNvPr id="11" name="Picture 10" descr="A child holding a box in a store&#10;&#10;Description automatically generated">
            <a:extLst>
              <a:ext uri="{FF2B5EF4-FFF2-40B4-BE49-F238E27FC236}">
                <a16:creationId xmlns:a16="http://schemas.microsoft.com/office/drawing/2014/main" id="{E82EB41A-DE48-CAD4-D8DF-F796E7E35D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36" t="2098" r="7608" b="5555"/>
          <a:stretch/>
        </p:blipFill>
        <p:spPr>
          <a:xfrm>
            <a:off x="31644497" y="11749674"/>
            <a:ext cx="6597295" cy="7104142"/>
          </a:xfrm>
          <a:prstGeom prst="flowChartConnector">
            <a:avLst/>
          </a:prstGeom>
        </p:spPr>
      </p:pic>
      <p:pic>
        <p:nvPicPr>
          <p:cNvPr id="14" name="Picture 13" descr="A cup of coffee and newspaper&#10;&#10;Description automatically generated">
            <a:extLst>
              <a:ext uri="{FF2B5EF4-FFF2-40B4-BE49-F238E27FC236}">
                <a16:creationId xmlns:a16="http://schemas.microsoft.com/office/drawing/2014/main" id="{012D9329-C386-803A-FAD1-3C48E352B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29940" y="4347629"/>
            <a:ext cx="7280003" cy="710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57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7" descr="Abstract">
            <a:extLst>
              <a:ext uri="{FF2B5EF4-FFF2-40B4-BE49-F238E27FC236}">
                <a16:creationId xmlns:a16="http://schemas.microsoft.com/office/drawing/2014/main" id="{E7C91DE4-4569-FC5F-84BD-224E3FA26E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770" y="0"/>
            <a:ext cx="38992630" cy="21945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6D55F7-F526-591C-08A8-BE2C4FC00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6357256" y="850045"/>
            <a:ext cx="10755086" cy="1436914"/>
          </a:xfrm>
        </p:spPr>
        <p:txBody>
          <a:bodyPr>
            <a:noAutofit/>
          </a:bodyPr>
          <a:lstStyle/>
          <a:p>
            <a:r>
              <a:rPr lang="en-US" sz="10000" dirty="0"/>
              <a:t>QUESTION 4</a:t>
            </a:r>
            <a:br>
              <a:rPr lang="en-US" sz="11500" dirty="0"/>
            </a:br>
            <a:endParaRPr lang="en-IN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B7692-AFFA-F0E6-E68E-8A08685AEE67}"/>
              </a:ext>
            </a:extLst>
          </p:cNvPr>
          <p:cNvSpPr txBox="1"/>
          <p:nvPr/>
        </p:nvSpPr>
        <p:spPr>
          <a:xfrm>
            <a:off x="2917372" y="1925322"/>
            <a:ext cx="22729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b="1" i="0" dirty="0">
                <a:solidFill>
                  <a:schemeClr val="bg1"/>
                </a:solidFill>
                <a:effectLst/>
                <a:latin typeface="+mj-lt"/>
              </a:rPr>
              <a:t>Total revenue for each product category.</a:t>
            </a:r>
            <a:endParaRPr lang="en-IN" sz="8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814031-9EA7-0837-CF0C-577B52535D49}"/>
              </a:ext>
            </a:extLst>
          </p:cNvPr>
          <p:cNvSpPr/>
          <p:nvPr/>
        </p:nvSpPr>
        <p:spPr>
          <a:xfrm>
            <a:off x="2917372" y="3962402"/>
            <a:ext cx="13716001" cy="93181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6000" b="1" i="0" dirty="0">
                <a:solidFill>
                  <a:srgbClr val="00B0F0"/>
                </a:solidFill>
                <a:effectLst/>
                <a:latin typeface="Söhne Mono"/>
              </a:rPr>
              <a:t>SELECT</a:t>
            </a:r>
            <a:r>
              <a:rPr lang="en-IN" sz="6000" b="0" i="0" dirty="0">
                <a:solidFill>
                  <a:schemeClr val="tx1"/>
                </a:solidFill>
                <a:effectLst/>
                <a:latin typeface="Söhne Mono"/>
              </a:rPr>
              <a:t> </a:t>
            </a:r>
          </a:p>
          <a:p>
            <a:r>
              <a:rPr lang="en-IN" sz="6000" b="0" i="0" dirty="0">
                <a:solidFill>
                  <a:schemeClr val="tx1"/>
                </a:solidFill>
                <a:effectLst/>
                <a:latin typeface="Söhne Mono"/>
              </a:rPr>
              <a:t>C.category_name,</a:t>
            </a:r>
          </a:p>
          <a:p>
            <a:r>
              <a:rPr lang="en-IN" sz="6000" b="1" i="0" dirty="0">
                <a:solidFill>
                  <a:srgbClr val="00B0F0"/>
                </a:solidFill>
                <a:effectLst/>
                <a:latin typeface="Söhne Mono"/>
              </a:rPr>
              <a:t>SUM</a:t>
            </a:r>
            <a:r>
              <a:rPr lang="en-IN" sz="6000" b="0" i="0" dirty="0">
                <a:solidFill>
                  <a:schemeClr val="tx1"/>
                </a:solidFill>
                <a:effectLst/>
                <a:latin typeface="Söhne Mono"/>
              </a:rPr>
              <a:t>(O.quantity * P.price) AS revenue </a:t>
            </a:r>
          </a:p>
          <a:p>
            <a:r>
              <a:rPr lang="en-IN" sz="6000" b="1" i="0" dirty="0">
                <a:solidFill>
                  <a:srgbClr val="00B0F0"/>
                </a:solidFill>
                <a:effectLst/>
                <a:latin typeface="Söhne Mono"/>
              </a:rPr>
              <a:t>FROM</a:t>
            </a:r>
            <a:r>
              <a:rPr lang="en-IN" sz="6000" b="0" i="0" dirty="0">
                <a:solidFill>
                  <a:schemeClr val="tx1"/>
                </a:solidFill>
                <a:effectLst/>
                <a:latin typeface="Söhne Mono"/>
              </a:rPr>
              <a:t> categories C </a:t>
            </a:r>
          </a:p>
          <a:p>
            <a:r>
              <a:rPr lang="en-IN" sz="6000" b="1" i="0" dirty="0">
                <a:solidFill>
                  <a:srgbClr val="00B0F0"/>
                </a:solidFill>
                <a:effectLst/>
                <a:latin typeface="Söhne Mono"/>
              </a:rPr>
              <a:t>LEFT JOIN </a:t>
            </a:r>
            <a:r>
              <a:rPr lang="en-IN" sz="6000" b="0" i="0" dirty="0">
                <a:solidFill>
                  <a:schemeClr val="tx1"/>
                </a:solidFill>
                <a:effectLst/>
                <a:latin typeface="Söhne Mono"/>
              </a:rPr>
              <a:t>products P </a:t>
            </a:r>
          </a:p>
          <a:p>
            <a:r>
              <a:rPr lang="en-IN" sz="6000" b="1" i="0" dirty="0">
                <a:solidFill>
                  <a:srgbClr val="00B0F0"/>
                </a:solidFill>
                <a:effectLst/>
                <a:latin typeface="Söhne Mono"/>
              </a:rPr>
              <a:t>ON</a:t>
            </a:r>
            <a:r>
              <a:rPr lang="en-IN" sz="6000" b="0" i="0" dirty="0">
                <a:solidFill>
                  <a:schemeClr val="tx1"/>
                </a:solidFill>
                <a:effectLst/>
                <a:latin typeface="Söhne Mono"/>
              </a:rPr>
              <a:t> C.category_id = P.category_id </a:t>
            </a:r>
          </a:p>
          <a:p>
            <a:r>
              <a:rPr lang="en-IN" sz="6000" b="1" i="0" dirty="0">
                <a:solidFill>
                  <a:srgbClr val="00B0F0"/>
                </a:solidFill>
                <a:effectLst/>
                <a:latin typeface="Söhne Mono"/>
              </a:rPr>
              <a:t>LEFT JOIN </a:t>
            </a:r>
            <a:r>
              <a:rPr lang="en-IN" sz="6000" b="0" i="0" dirty="0">
                <a:solidFill>
                  <a:schemeClr val="tx1"/>
                </a:solidFill>
                <a:effectLst/>
                <a:latin typeface="Söhne Mono"/>
              </a:rPr>
              <a:t>orderitems O  </a:t>
            </a:r>
          </a:p>
          <a:p>
            <a:r>
              <a:rPr lang="en-IN" sz="6000" b="1" i="0" dirty="0">
                <a:solidFill>
                  <a:srgbClr val="00B0F0"/>
                </a:solidFill>
                <a:effectLst/>
                <a:latin typeface="Söhne Mono"/>
              </a:rPr>
              <a:t>ON</a:t>
            </a:r>
            <a:r>
              <a:rPr lang="en-IN" sz="6000" b="0" i="0" dirty="0">
                <a:solidFill>
                  <a:schemeClr val="tx1"/>
                </a:solidFill>
                <a:effectLst/>
                <a:latin typeface="Söhne Mono"/>
              </a:rPr>
              <a:t> P.product_id = O.product_id </a:t>
            </a:r>
          </a:p>
          <a:p>
            <a:r>
              <a:rPr lang="en-IN" sz="6000" b="1" i="0" dirty="0">
                <a:solidFill>
                  <a:srgbClr val="00B0F0"/>
                </a:solidFill>
                <a:effectLst/>
                <a:latin typeface="Söhne Mono"/>
              </a:rPr>
              <a:t>GROUP BY </a:t>
            </a:r>
            <a:r>
              <a:rPr lang="en-IN" sz="6000" b="0" i="0" dirty="0">
                <a:solidFill>
                  <a:schemeClr val="tx1"/>
                </a:solidFill>
                <a:effectLst/>
                <a:latin typeface="Söhne Mono"/>
              </a:rPr>
              <a:t>C.category_name </a:t>
            </a:r>
          </a:p>
          <a:p>
            <a:r>
              <a:rPr lang="en-IN" sz="6000" b="1" i="0" dirty="0">
                <a:solidFill>
                  <a:srgbClr val="00B0F0"/>
                </a:solidFill>
                <a:effectLst/>
                <a:latin typeface="Söhne Mono"/>
              </a:rPr>
              <a:t>ORDER BY </a:t>
            </a:r>
            <a:r>
              <a:rPr lang="en-IN" sz="6000" b="0" i="0" dirty="0">
                <a:solidFill>
                  <a:schemeClr val="tx1"/>
                </a:solidFill>
                <a:effectLst/>
                <a:latin typeface="Söhne Mono"/>
              </a:rPr>
              <a:t>revenue </a:t>
            </a:r>
            <a:r>
              <a:rPr lang="en-IN" sz="6000" b="1" i="0" dirty="0">
                <a:solidFill>
                  <a:srgbClr val="00B0F0"/>
                </a:solidFill>
                <a:effectLst/>
                <a:latin typeface="Söhne Mono"/>
              </a:rPr>
              <a:t>DESC</a:t>
            </a:r>
            <a:r>
              <a:rPr lang="en-IN" sz="6000" b="0" i="0" dirty="0">
                <a:solidFill>
                  <a:schemeClr val="tx1"/>
                </a:solidFill>
                <a:effectLst/>
                <a:latin typeface="Söhne Mono"/>
              </a:rPr>
              <a:t>;</a:t>
            </a:r>
            <a:endParaRPr lang="en-IN" sz="6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909BCF-D4E0-16D9-DB63-7B53720943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65" t="45833" r="70549" b="29168"/>
          <a:stretch/>
        </p:blipFill>
        <p:spPr>
          <a:xfrm>
            <a:off x="2917371" y="13803086"/>
            <a:ext cx="13411199" cy="7837714"/>
          </a:xfrm>
          <a:prstGeom prst="rect">
            <a:avLst/>
          </a:prstGeom>
        </p:spPr>
      </p:pic>
      <p:pic>
        <p:nvPicPr>
          <p:cNvPr id="10" name="Picture 9" descr="A cup of coffee with a heart in the foam&#10;&#10;Description automatically generated">
            <a:extLst>
              <a:ext uri="{FF2B5EF4-FFF2-40B4-BE49-F238E27FC236}">
                <a16:creationId xmlns:a16="http://schemas.microsoft.com/office/drawing/2014/main" id="{07D684CB-84C6-722C-6E24-C3723F352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34490" y="3362097"/>
            <a:ext cx="12384253" cy="12038710"/>
          </a:xfrm>
          <a:prstGeom prst="rect">
            <a:avLst/>
          </a:prstGeom>
        </p:spPr>
      </p:pic>
      <p:pic>
        <p:nvPicPr>
          <p:cNvPr id="12" name="Picture 11" descr="A person behind a counter&#10;&#10;Description automatically generated">
            <a:extLst>
              <a:ext uri="{FF2B5EF4-FFF2-40B4-BE49-F238E27FC236}">
                <a16:creationId xmlns:a16="http://schemas.microsoft.com/office/drawing/2014/main" id="{226CD378-2049-D282-E429-B896750E04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280" t="-14971" b="-14971"/>
          <a:stretch/>
        </p:blipFill>
        <p:spPr>
          <a:xfrm rot="16200000">
            <a:off x="29119177" y="8528384"/>
            <a:ext cx="7476541" cy="1351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03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998C0-11D5-9D27-CF72-B3836C745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230" y="3068130"/>
            <a:ext cx="33649920" cy="2723070"/>
          </a:xfrm>
        </p:spPr>
        <p:txBody>
          <a:bodyPr/>
          <a:lstStyle/>
          <a:p>
            <a:r>
              <a:rPr lang="en-IN" i="0" dirty="0">
                <a:solidFill>
                  <a:schemeClr val="bg1"/>
                </a:solidFill>
                <a:effectLst/>
              </a:rPr>
              <a:t>Find employees who have processed the highest number of orders.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238445-8E32-08F1-5F1C-FED9FD9A0A57}"/>
              </a:ext>
            </a:extLst>
          </p:cNvPr>
          <p:cNvSpPr txBox="1"/>
          <p:nvPr/>
        </p:nvSpPr>
        <p:spPr>
          <a:xfrm>
            <a:off x="7271657" y="544285"/>
            <a:ext cx="82731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bg1"/>
                </a:solidFill>
                <a:latin typeface="+mj-lt"/>
              </a:rPr>
              <a:t>QUSTION 5</a:t>
            </a:r>
            <a:endParaRPr lang="en-IN" sz="10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96DE7D-82F2-31AE-84D2-126ADA448628}"/>
              </a:ext>
            </a:extLst>
          </p:cNvPr>
          <p:cNvSpPr/>
          <p:nvPr/>
        </p:nvSpPr>
        <p:spPr>
          <a:xfrm>
            <a:off x="2525486" y="5138057"/>
            <a:ext cx="14020800" cy="116694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6000" b="1" dirty="0">
                <a:solidFill>
                  <a:srgbClr val="00B0F0"/>
                </a:solidFill>
                <a:latin typeface="+mj-lt"/>
              </a:rPr>
              <a:t>SELECT</a:t>
            </a:r>
          </a:p>
          <a:p>
            <a:r>
              <a:rPr lang="en-IN" sz="6000" dirty="0">
                <a:solidFill>
                  <a:schemeClr val="tx1"/>
                </a:solidFill>
                <a:latin typeface="+mj-lt"/>
              </a:rPr>
              <a:t>C.customer_name,</a:t>
            </a:r>
          </a:p>
          <a:p>
            <a:r>
              <a:rPr lang="en-IN" sz="6000" b="1" dirty="0">
                <a:solidFill>
                  <a:srgbClr val="00B0F0"/>
                </a:solidFill>
                <a:latin typeface="+mj-lt"/>
              </a:rPr>
              <a:t>SUM</a:t>
            </a:r>
            <a:r>
              <a:rPr lang="en-IN" sz="6000" dirty="0">
                <a:solidFill>
                  <a:schemeClr val="tx1"/>
                </a:solidFill>
                <a:latin typeface="+mj-lt"/>
              </a:rPr>
              <a:t>(O.quantity) </a:t>
            </a:r>
            <a:r>
              <a:rPr lang="en-IN" sz="6000" b="1" dirty="0">
                <a:solidFill>
                  <a:srgbClr val="00B0F0"/>
                </a:solidFill>
                <a:latin typeface="+mj-lt"/>
              </a:rPr>
              <a:t>AS</a:t>
            </a:r>
            <a:r>
              <a:rPr lang="en-IN" sz="6000" dirty="0">
                <a:solidFill>
                  <a:schemeClr val="tx1"/>
                </a:solidFill>
                <a:latin typeface="+mj-lt"/>
              </a:rPr>
              <a:t> total_quantity</a:t>
            </a:r>
          </a:p>
          <a:p>
            <a:r>
              <a:rPr lang="en-IN" sz="6000" b="1" dirty="0">
                <a:solidFill>
                  <a:srgbClr val="00B0F0"/>
                </a:solidFill>
                <a:latin typeface="+mj-lt"/>
              </a:rPr>
              <a:t>FROM</a:t>
            </a:r>
            <a:r>
              <a:rPr lang="en-IN" sz="6000" dirty="0">
                <a:solidFill>
                  <a:schemeClr val="tx1"/>
                </a:solidFill>
                <a:latin typeface="+mj-lt"/>
              </a:rPr>
              <a:t> customers C</a:t>
            </a:r>
          </a:p>
          <a:p>
            <a:r>
              <a:rPr lang="en-IN" sz="6000" b="1" dirty="0">
                <a:solidFill>
                  <a:srgbClr val="00B0F0"/>
                </a:solidFill>
                <a:latin typeface="+mj-lt"/>
              </a:rPr>
              <a:t>JOIN</a:t>
            </a:r>
            <a:r>
              <a:rPr lang="en-IN" sz="6000" dirty="0">
                <a:solidFill>
                  <a:schemeClr val="tx1"/>
                </a:solidFill>
                <a:latin typeface="+mj-lt"/>
              </a:rPr>
              <a:t>  orders ord</a:t>
            </a:r>
          </a:p>
          <a:p>
            <a:r>
              <a:rPr lang="en-IN" sz="6000" b="1" dirty="0">
                <a:solidFill>
                  <a:srgbClr val="00B0F0"/>
                </a:solidFill>
                <a:latin typeface="+mj-lt"/>
              </a:rPr>
              <a:t>ON</a:t>
            </a:r>
            <a:r>
              <a:rPr lang="en-IN" sz="6000" dirty="0">
                <a:solidFill>
                  <a:schemeClr val="tx1"/>
                </a:solidFill>
                <a:latin typeface="+mj-lt"/>
              </a:rPr>
              <a:t> C.customer_id=ord.customer_id</a:t>
            </a:r>
          </a:p>
          <a:p>
            <a:r>
              <a:rPr lang="en-IN" sz="6000" b="1" dirty="0">
                <a:solidFill>
                  <a:srgbClr val="00B0F0"/>
                </a:solidFill>
                <a:latin typeface="+mj-lt"/>
              </a:rPr>
              <a:t>JOIN</a:t>
            </a:r>
            <a:r>
              <a:rPr lang="en-IN" sz="6000" dirty="0">
                <a:solidFill>
                  <a:schemeClr val="tx1"/>
                </a:solidFill>
                <a:latin typeface="+mj-lt"/>
              </a:rPr>
              <a:t> orderitems o</a:t>
            </a:r>
          </a:p>
          <a:p>
            <a:r>
              <a:rPr lang="en-IN" sz="6000" b="1" dirty="0">
                <a:solidFill>
                  <a:srgbClr val="00B0F0"/>
                </a:solidFill>
                <a:latin typeface="+mj-lt"/>
              </a:rPr>
              <a:t>ON</a:t>
            </a:r>
            <a:r>
              <a:rPr lang="en-IN" sz="6000" dirty="0">
                <a:solidFill>
                  <a:schemeClr val="tx1"/>
                </a:solidFill>
                <a:latin typeface="+mj-lt"/>
              </a:rPr>
              <a:t> ord.order_id=O.order_id</a:t>
            </a:r>
          </a:p>
          <a:p>
            <a:r>
              <a:rPr lang="en-IN" sz="6000" b="1" dirty="0">
                <a:solidFill>
                  <a:srgbClr val="00B0F0"/>
                </a:solidFill>
                <a:latin typeface="+mj-lt"/>
              </a:rPr>
              <a:t>GROUP BY </a:t>
            </a:r>
            <a:r>
              <a:rPr lang="en-IN" sz="6000" dirty="0">
                <a:solidFill>
                  <a:schemeClr val="tx1"/>
                </a:solidFill>
                <a:latin typeface="+mj-lt"/>
              </a:rPr>
              <a:t>c.customer_name</a:t>
            </a:r>
          </a:p>
          <a:p>
            <a:r>
              <a:rPr lang="en-IN" sz="6000" b="1" dirty="0">
                <a:solidFill>
                  <a:srgbClr val="00B0F0"/>
                </a:solidFill>
                <a:latin typeface="+mj-lt"/>
              </a:rPr>
              <a:t>ORDER BY </a:t>
            </a:r>
            <a:r>
              <a:rPr lang="en-IN" sz="6000" dirty="0">
                <a:solidFill>
                  <a:schemeClr val="tx1"/>
                </a:solidFill>
                <a:latin typeface="+mj-lt"/>
              </a:rPr>
              <a:t>total_quantity </a:t>
            </a:r>
            <a:r>
              <a:rPr lang="en-IN" sz="6000" b="1" dirty="0">
                <a:solidFill>
                  <a:srgbClr val="00B0F0"/>
                </a:solidFill>
                <a:latin typeface="+mj-lt"/>
              </a:rPr>
              <a:t>DESC</a:t>
            </a:r>
            <a:r>
              <a:rPr lang="en-IN" sz="6000" dirty="0">
                <a:solidFill>
                  <a:schemeClr val="tx1"/>
                </a:solidFill>
                <a:latin typeface="+mj-lt"/>
              </a:rPr>
              <a:t> </a:t>
            </a:r>
          </a:p>
          <a:p>
            <a:r>
              <a:rPr lang="en-IN" sz="6000" b="1" dirty="0">
                <a:solidFill>
                  <a:srgbClr val="00B0F0"/>
                </a:solidFill>
                <a:latin typeface="+mj-lt"/>
              </a:rPr>
              <a:t>LIMIT</a:t>
            </a:r>
            <a:r>
              <a:rPr lang="en-IN" sz="6000" dirty="0">
                <a:solidFill>
                  <a:schemeClr val="tx1"/>
                </a:solidFill>
                <a:latin typeface="+mj-lt"/>
              </a:rPr>
              <a:t> 1;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CC01AF-277D-D866-23D1-FA84C20D7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26" t="45239" r="50000" b="38689"/>
          <a:stretch/>
        </p:blipFill>
        <p:spPr>
          <a:xfrm>
            <a:off x="2525487" y="16961585"/>
            <a:ext cx="14020800" cy="4267199"/>
          </a:xfrm>
          <a:prstGeom prst="rect">
            <a:avLst/>
          </a:prstGeom>
        </p:spPr>
      </p:pic>
      <p:pic>
        <p:nvPicPr>
          <p:cNvPr id="10" name="Picture 9" descr="A person in headphones holding a book&#10;&#10;Description automatically generated">
            <a:extLst>
              <a:ext uri="{FF2B5EF4-FFF2-40B4-BE49-F238E27FC236}">
                <a16:creationId xmlns:a16="http://schemas.microsoft.com/office/drawing/2014/main" id="{69AA2683-0FE5-2AB2-9D05-6D2C973F9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5180" y="4919291"/>
            <a:ext cx="10285714" cy="9758400"/>
          </a:xfrm>
          <a:prstGeom prst="rect">
            <a:avLst/>
          </a:prstGeom>
        </p:spPr>
      </p:pic>
      <p:pic>
        <p:nvPicPr>
          <p:cNvPr id="7" name="Picture 6" descr="A child holding a box in a store&#10;&#10;Description automatically generated">
            <a:extLst>
              <a:ext uri="{FF2B5EF4-FFF2-40B4-BE49-F238E27FC236}">
                <a16:creationId xmlns:a16="http://schemas.microsoft.com/office/drawing/2014/main" id="{2D7D0175-4828-C953-B0C9-19E1119940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36" t="2098" r="7608" b="5555"/>
          <a:stretch/>
        </p:blipFill>
        <p:spPr>
          <a:xfrm>
            <a:off x="26069465" y="11317788"/>
            <a:ext cx="7222515" cy="7777396"/>
          </a:xfrm>
          <a:prstGeom prst="flowChartConnector">
            <a:avLst/>
          </a:prstGeom>
        </p:spPr>
      </p:pic>
      <p:pic>
        <p:nvPicPr>
          <p:cNvPr id="22" name="Picture 21" descr="A cup of coffee and newspaper&#10;&#10;Description automatically generated">
            <a:extLst>
              <a:ext uri="{FF2B5EF4-FFF2-40B4-BE49-F238E27FC236}">
                <a16:creationId xmlns:a16="http://schemas.microsoft.com/office/drawing/2014/main" id="{5DD7A29A-2C10-6C49-657E-A9FEEB5E55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0022" y="5268686"/>
            <a:ext cx="8962855" cy="896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55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5C380-B491-188F-DB55-C2717A8BC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4514" y="720914"/>
            <a:ext cx="11321142" cy="1015663"/>
          </a:xfrm>
        </p:spPr>
        <p:txBody>
          <a:bodyPr>
            <a:normAutofit fontScale="90000"/>
          </a:bodyPr>
          <a:lstStyle/>
          <a:p>
            <a:r>
              <a:rPr lang="en-US" sz="11100" dirty="0"/>
              <a:t>QUESTION 6</a:t>
            </a:r>
            <a:br>
              <a:rPr lang="en-US" dirty="0"/>
            </a:b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6D4916-E73B-0D75-C074-403A12D53AA3}"/>
              </a:ext>
            </a:extLst>
          </p:cNvPr>
          <p:cNvSpPr txBox="1"/>
          <p:nvPr/>
        </p:nvSpPr>
        <p:spPr>
          <a:xfrm>
            <a:off x="1349829" y="1921912"/>
            <a:ext cx="235566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b="1" i="0" dirty="0">
                <a:solidFill>
                  <a:schemeClr val="bg1"/>
                </a:solidFill>
                <a:effectLst/>
                <a:latin typeface="+mj-lt"/>
              </a:rPr>
              <a:t>Retrieve the latest order details for each customer:</a:t>
            </a:r>
            <a:endParaRPr lang="en-IN" sz="8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78318B-095D-FF87-BD85-FEC762C08B1F}"/>
              </a:ext>
            </a:extLst>
          </p:cNvPr>
          <p:cNvSpPr/>
          <p:nvPr/>
        </p:nvSpPr>
        <p:spPr>
          <a:xfrm>
            <a:off x="1349829" y="3308246"/>
            <a:ext cx="31394401" cy="155883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5400" b="1" dirty="0">
                <a:solidFill>
                  <a:srgbClr val="00B0F0"/>
                </a:solidFill>
                <a:latin typeface="+mj-lt"/>
              </a:rPr>
              <a:t>WITH</a:t>
            </a:r>
            <a:r>
              <a:rPr lang="en-IN" sz="5400" dirty="0">
                <a:solidFill>
                  <a:schemeClr val="tx1"/>
                </a:solidFill>
                <a:latin typeface="+mj-lt"/>
              </a:rPr>
              <a:t> RankedOrders </a:t>
            </a:r>
            <a:r>
              <a:rPr lang="en-IN" sz="5400" b="1" dirty="0">
                <a:solidFill>
                  <a:srgbClr val="00B0F0"/>
                </a:solidFill>
                <a:latin typeface="+mj-lt"/>
              </a:rPr>
              <a:t>AS</a:t>
            </a:r>
            <a:r>
              <a:rPr lang="en-IN" sz="5400" dirty="0">
                <a:solidFill>
                  <a:schemeClr val="tx1"/>
                </a:solidFill>
                <a:latin typeface="+mj-lt"/>
              </a:rPr>
              <a:t> (</a:t>
            </a:r>
          </a:p>
          <a:p>
            <a:r>
              <a:rPr lang="en-IN" sz="5400" b="1" dirty="0">
                <a:solidFill>
                  <a:srgbClr val="00B0F0"/>
                </a:solidFill>
                <a:latin typeface="+mj-lt"/>
              </a:rPr>
              <a:t>SELECT</a:t>
            </a:r>
            <a:r>
              <a:rPr lang="en-IN" sz="5400" dirty="0">
                <a:solidFill>
                  <a:schemeClr val="tx1"/>
                </a:solidFill>
                <a:latin typeface="+mj-lt"/>
              </a:rPr>
              <a:t> Customer_ID,  Order_ID,  Order_Date,</a:t>
            </a:r>
          </a:p>
          <a:p>
            <a:r>
              <a:rPr lang="en-IN" sz="5400" b="1" dirty="0">
                <a:solidFill>
                  <a:srgbClr val="00B0F0"/>
                </a:solidFill>
                <a:latin typeface="+mj-lt"/>
              </a:rPr>
              <a:t>ROW_NUMBER</a:t>
            </a:r>
            <a:r>
              <a:rPr lang="en-IN" sz="5400" dirty="0">
                <a:solidFill>
                  <a:schemeClr val="tx1"/>
                </a:solidFill>
                <a:latin typeface="+mj-lt"/>
              </a:rPr>
              <a:t>() </a:t>
            </a:r>
            <a:r>
              <a:rPr lang="en-IN" sz="5400" b="1" dirty="0">
                <a:solidFill>
                  <a:srgbClr val="00B0F0"/>
                </a:solidFill>
                <a:latin typeface="+mj-lt"/>
              </a:rPr>
              <a:t>OVER</a:t>
            </a:r>
            <a:r>
              <a:rPr lang="en-IN" sz="5400" dirty="0">
                <a:solidFill>
                  <a:schemeClr val="tx1"/>
                </a:solidFill>
                <a:latin typeface="+mj-lt"/>
              </a:rPr>
              <a:t> (</a:t>
            </a:r>
            <a:r>
              <a:rPr lang="en-IN" sz="5400" b="1" dirty="0">
                <a:solidFill>
                  <a:srgbClr val="00B0F0"/>
                </a:solidFill>
                <a:latin typeface="+mj-lt"/>
              </a:rPr>
              <a:t>PARTITION BY </a:t>
            </a:r>
            <a:r>
              <a:rPr lang="en-IN" sz="5400" dirty="0">
                <a:solidFill>
                  <a:schemeClr val="tx1"/>
                </a:solidFill>
                <a:latin typeface="+mj-lt"/>
              </a:rPr>
              <a:t>Customer_ID </a:t>
            </a:r>
            <a:r>
              <a:rPr lang="en-IN" sz="5400" b="1" dirty="0">
                <a:solidFill>
                  <a:srgbClr val="00B0F0"/>
                </a:solidFill>
                <a:latin typeface="+mj-lt"/>
              </a:rPr>
              <a:t>ORDER BY </a:t>
            </a:r>
            <a:r>
              <a:rPr lang="en-IN" sz="5400" dirty="0">
                <a:solidFill>
                  <a:schemeClr val="tx1"/>
                </a:solidFill>
                <a:latin typeface="+mj-lt"/>
              </a:rPr>
              <a:t>Order_Date </a:t>
            </a:r>
            <a:r>
              <a:rPr lang="en-IN" sz="5400" b="1" dirty="0">
                <a:solidFill>
                  <a:srgbClr val="00B0F0"/>
                </a:solidFill>
                <a:latin typeface="+mj-lt"/>
              </a:rPr>
              <a:t>DESC</a:t>
            </a:r>
            <a:r>
              <a:rPr lang="en-IN" sz="5400" dirty="0">
                <a:solidFill>
                  <a:schemeClr val="tx1"/>
                </a:solidFill>
                <a:latin typeface="+mj-lt"/>
              </a:rPr>
              <a:t>) </a:t>
            </a:r>
            <a:r>
              <a:rPr lang="en-IN" sz="5400" b="1" dirty="0">
                <a:solidFill>
                  <a:srgbClr val="00B0F0"/>
                </a:solidFill>
                <a:latin typeface="+mj-lt"/>
              </a:rPr>
              <a:t>AS</a:t>
            </a:r>
            <a:r>
              <a:rPr lang="en-IN" sz="5400" dirty="0">
                <a:solidFill>
                  <a:schemeClr val="tx1"/>
                </a:solidFill>
                <a:latin typeface="+mj-lt"/>
              </a:rPr>
              <a:t> RowNum    </a:t>
            </a:r>
            <a:r>
              <a:rPr lang="en-IN" sz="5400" b="1" dirty="0">
                <a:solidFill>
                  <a:srgbClr val="00B0F0"/>
                </a:solidFill>
                <a:latin typeface="+mj-lt"/>
              </a:rPr>
              <a:t>FROM</a:t>
            </a:r>
            <a:r>
              <a:rPr lang="en-IN" sz="5400" dirty="0">
                <a:solidFill>
                  <a:schemeClr val="tx1"/>
                </a:solidFill>
                <a:latin typeface="+mj-lt"/>
              </a:rPr>
              <a:t> Orders</a:t>
            </a:r>
          </a:p>
          <a:p>
            <a:r>
              <a:rPr lang="en-IN" sz="5400" dirty="0">
                <a:solidFill>
                  <a:schemeClr val="tx1"/>
                </a:solidFill>
                <a:latin typeface="+mj-lt"/>
              </a:rPr>
              <a:t> )</a:t>
            </a:r>
          </a:p>
          <a:p>
            <a:r>
              <a:rPr lang="en-IN" sz="5400" b="1" dirty="0">
                <a:solidFill>
                  <a:srgbClr val="00B0F0"/>
                </a:solidFill>
                <a:latin typeface="+mj-lt"/>
              </a:rPr>
              <a:t>SELECT</a:t>
            </a:r>
            <a:r>
              <a:rPr lang="en-IN" sz="5400" dirty="0">
                <a:solidFill>
                  <a:schemeClr val="tx1"/>
                </a:solidFill>
                <a:latin typeface="+mj-lt"/>
              </a:rPr>
              <a:t> R.Order_ID,	C.customer_name,products.product_name,orderitems.quantity, R.Order_Date   </a:t>
            </a:r>
            <a:r>
              <a:rPr lang="en-IN" sz="5400" b="1" dirty="0">
                <a:solidFill>
                  <a:srgbClr val="00B0F0"/>
                </a:solidFill>
                <a:latin typeface="+mj-lt"/>
              </a:rPr>
              <a:t>FROM</a:t>
            </a:r>
            <a:r>
              <a:rPr lang="en-IN" sz="5400" dirty="0">
                <a:solidFill>
                  <a:schemeClr val="tx1"/>
                </a:solidFill>
                <a:latin typeface="+mj-lt"/>
              </a:rPr>
              <a:t>  RankedOrders R </a:t>
            </a:r>
          </a:p>
          <a:p>
            <a:r>
              <a:rPr lang="en-IN" sz="5400" b="1" dirty="0">
                <a:solidFill>
                  <a:srgbClr val="00B0F0"/>
                </a:solidFill>
                <a:latin typeface="+mj-lt"/>
              </a:rPr>
              <a:t>JOIN</a:t>
            </a:r>
            <a:r>
              <a:rPr lang="en-IN" sz="5400" dirty="0">
                <a:solidFill>
                  <a:schemeClr val="tx1"/>
                </a:solidFill>
                <a:latin typeface="+mj-lt"/>
              </a:rPr>
              <a:t> customers c  </a:t>
            </a:r>
            <a:r>
              <a:rPr lang="en-IN" sz="5400" b="1" dirty="0">
                <a:solidFill>
                  <a:srgbClr val="00B0F0"/>
                </a:solidFill>
                <a:latin typeface="+mj-lt"/>
              </a:rPr>
              <a:t>ON</a:t>
            </a:r>
            <a:r>
              <a:rPr lang="en-IN" sz="5400" dirty="0">
                <a:solidFill>
                  <a:schemeClr val="tx1"/>
                </a:solidFill>
                <a:latin typeface="+mj-lt"/>
              </a:rPr>
              <a:t> R.customer_id=C.customer_id </a:t>
            </a:r>
          </a:p>
          <a:p>
            <a:r>
              <a:rPr lang="en-IN" sz="5400" b="1" dirty="0">
                <a:solidFill>
                  <a:srgbClr val="00B0F0"/>
                </a:solidFill>
                <a:latin typeface="+mj-lt"/>
              </a:rPr>
              <a:t>JOIN</a:t>
            </a:r>
            <a:r>
              <a:rPr lang="en-IN" sz="5400" dirty="0">
                <a:solidFill>
                  <a:schemeClr val="tx1"/>
                </a:solidFill>
                <a:latin typeface="+mj-lt"/>
              </a:rPr>
              <a:t> orders </a:t>
            </a:r>
            <a:r>
              <a:rPr lang="en-IN" sz="5400" b="1" dirty="0">
                <a:solidFill>
                  <a:srgbClr val="00B0F0"/>
                </a:solidFill>
                <a:latin typeface="+mj-lt"/>
              </a:rPr>
              <a:t>ON</a:t>
            </a:r>
            <a:r>
              <a:rPr lang="en-IN" sz="5400" dirty="0">
                <a:solidFill>
                  <a:schemeClr val="tx1"/>
                </a:solidFill>
                <a:latin typeface="+mj-lt"/>
              </a:rPr>
              <a:t> orders.customer_id=C.customer_id</a:t>
            </a:r>
          </a:p>
          <a:p>
            <a:r>
              <a:rPr lang="en-IN" sz="5400" b="1" dirty="0">
                <a:solidFill>
                  <a:srgbClr val="00B0F0"/>
                </a:solidFill>
                <a:latin typeface="+mj-lt"/>
              </a:rPr>
              <a:t>JOIN</a:t>
            </a:r>
            <a:r>
              <a:rPr lang="en-IN" sz="5400" dirty="0">
                <a:solidFill>
                  <a:schemeClr val="tx1"/>
                </a:solidFill>
                <a:latin typeface="+mj-lt"/>
              </a:rPr>
              <a:t> orderitems </a:t>
            </a:r>
            <a:r>
              <a:rPr lang="en-IN" sz="5400" b="1" dirty="0">
                <a:solidFill>
                  <a:srgbClr val="00B0F0"/>
                </a:solidFill>
                <a:latin typeface="+mj-lt"/>
              </a:rPr>
              <a:t>ON</a:t>
            </a:r>
            <a:r>
              <a:rPr lang="en-IN" sz="5400" dirty="0">
                <a:solidFill>
                  <a:schemeClr val="tx1"/>
                </a:solidFill>
                <a:latin typeface="+mj-lt"/>
              </a:rPr>
              <a:t> orders.order_id=orderitems.order_id </a:t>
            </a:r>
          </a:p>
          <a:p>
            <a:r>
              <a:rPr lang="en-IN" sz="5400" b="1" dirty="0">
                <a:solidFill>
                  <a:srgbClr val="00B0F0"/>
                </a:solidFill>
                <a:latin typeface="+mj-lt"/>
              </a:rPr>
              <a:t>JOIN</a:t>
            </a:r>
            <a:r>
              <a:rPr lang="en-IN" sz="5400" dirty="0">
                <a:solidFill>
                  <a:schemeClr val="tx1"/>
                </a:solidFill>
                <a:latin typeface="+mj-lt"/>
              </a:rPr>
              <a:t> products </a:t>
            </a:r>
            <a:r>
              <a:rPr lang="en-IN" sz="5400" b="1" dirty="0">
                <a:solidFill>
                  <a:srgbClr val="00B0F0"/>
                </a:solidFill>
                <a:latin typeface="+mj-lt"/>
              </a:rPr>
              <a:t>ON</a:t>
            </a:r>
            <a:r>
              <a:rPr lang="en-IN" sz="5400" dirty="0">
                <a:solidFill>
                  <a:schemeClr val="tx1"/>
                </a:solidFill>
                <a:latin typeface="+mj-lt"/>
              </a:rPr>
              <a:t> orderitems.product_id=products.product_id</a:t>
            </a:r>
          </a:p>
          <a:p>
            <a:r>
              <a:rPr lang="en-IN" sz="5400" b="1" dirty="0">
                <a:solidFill>
                  <a:srgbClr val="00B0F0"/>
                </a:solidFill>
                <a:latin typeface="+mj-lt"/>
              </a:rPr>
              <a:t>WHERE</a:t>
            </a:r>
            <a:r>
              <a:rPr lang="en-IN" sz="5400" dirty="0">
                <a:solidFill>
                  <a:schemeClr val="tx1"/>
                </a:solidFill>
                <a:latin typeface="+mj-lt"/>
              </a:rPr>
              <a:t> RowNum = 1;</a:t>
            </a:r>
          </a:p>
        </p:txBody>
      </p:sp>
      <p:pic>
        <p:nvPicPr>
          <p:cNvPr id="6" name="Picture 5" descr="A cup of coffee and newspaper&#10;&#10;Description automatically generated">
            <a:extLst>
              <a:ext uri="{FF2B5EF4-FFF2-40B4-BE49-F238E27FC236}">
                <a16:creationId xmlns:a16="http://schemas.microsoft.com/office/drawing/2014/main" id="{67E4DE57-0B36-A25F-B986-EF255F5B09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903" r="-7903"/>
          <a:stretch/>
        </p:blipFill>
        <p:spPr>
          <a:xfrm rot="16200000">
            <a:off x="32248667" y="4066970"/>
            <a:ext cx="7261295" cy="6270171"/>
          </a:xfrm>
          <a:prstGeom prst="snip2SameRect">
            <a:avLst>
              <a:gd name="adj1" fmla="val 36769"/>
              <a:gd name="adj2" fmla="val 38490"/>
            </a:avLst>
          </a:prstGeom>
        </p:spPr>
      </p:pic>
      <p:pic>
        <p:nvPicPr>
          <p:cNvPr id="8" name="Picture 7" descr="A child holding a box in a store&#10;&#10;Description automatically generated">
            <a:extLst>
              <a:ext uri="{FF2B5EF4-FFF2-40B4-BE49-F238E27FC236}">
                <a16:creationId xmlns:a16="http://schemas.microsoft.com/office/drawing/2014/main" id="{B6D5E0DC-8288-FEF6-2F86-5C26A6FC97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36" t="2098" r="7608" b="5555"/>
          <a:stretch/>
        </p:blipFill>
        <p:spPr>
          <a:xfrm>
            <a:off x="32744228" y="9401902"/>
            <a:ext cx="6270171" cy="675188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1016367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97">
      <a:majorFont>
        <a:latin typeface="Avenir Next LT Pro"/>
        <a:ea typeface=""/>
        <a:cs typeface=""/>
      </a:majorFont>
      <a:minorFont>
        <a:latin typeface="The Hand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nspirational Black and White Posters_Win32_SB -v5" id="{C5DDCED0-0DEC-4FA1-AED3-CA2C9E8F9355}" vid="{BEACD924-B57B-4BEF-8F2F-5E3B5D905A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7e3f163ba23981de9af4e94a4fc3c17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77303e74caa42b09a8f0afd28694942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3E4142-CB3C-43DE-8289-9D05D451AFC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6431DB2-E531-4FC2-8023-F101D9CE9CC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31798C6-C1A8-422D-B869-9B64D50347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Black and white posters</Template>
  <TotalTime>955</TotalTime>
  <Words>963</Words>
  <Application>Microsoft Office PowerPoint</Application>
  <PresentationFormat>Custom</PresentationFormat>
  <Paragraphs>121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Avenir Next LT Pro</vt:lpstr>
      <vt:lpstr>Calibri</vt:lpstr>
      <vt:lpstr>Söhne Mono</vt:lpstr>
      <vt:lpstr>The Hand</vt:lpstr>
      <vt:lpstr>Office Theme</vt:lpstr>
      <vt:lpstr>E - BUSINESS  ANALYZE </vt:lpstr>
      <vt:lpstr>OBJECTIVE</vt:lpstr>
      <vt:lpstr>PowerPoint Presentation</vt:lpstr>
      <vt:lpstr>PowerPoint Presentation</vt:lpstr>
      <vt:lpstr>PowerPoint Presentation</vt:lpstr>
      <vt:lpstr>PowerPoint Presentation</vt:lpstr>
      <vt:lpstr>QUESTION 4 </vt:lpstr>
      <vt:lpstr>Find employees who have processed the highest number of orders.</vt:lpstr>
      <vt:lpstr>QUESTION 6 </vt:lpstr>
      <vt:lpstr>PowerPoint Presentation</vt:lpstr>
      <vt:lpstr>Write a query to find the top 3 customers who spent the most in each product category during the between '2023-01-01’ to '2023-01-20’ Include the customer's name, email, and the total amount spent.</vt:lpstr>
      <vt:lpstr>Write a query to find the top 3 customers who spent the most in each product category during the between '2023-01-01’ to '2023-01-20’ Include the customer's name, email, and the total amount spent.</vt:lpstr>
      <vt:lpstr>PowerPoint Presentation</vt:lpstr>
      <vt:lpstr>THANK  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E-COM STORE ANALYSIS</dc:title>
  <dc:creator>VARAK JIGAR</dc:creator>
  <cp:lastModifiedBy>VARAK JIGAR</cp:lastModifiedBy>
  <cp:revision>23</cp:revision>
  <dcterms:created xsi:type="dcterms:W3CDTF">2024-01-08T09:01:16Z</dcterms:created>
  <dcterms:modified xsi:type="dcterms:W3CDTF">2024-01-18T10:42:34Z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